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7" r:id="rId1"/>
  </p:sldMasterIdLst>
  <p:notesMasterIdLst>
    <p:notesMasterId r:id="rId72"/>
  </p:notesMasterIdLst>
  <p:sldIdLst>
    <p:sldId id="322" r:id="rId2"/>
    <p:sldId id="259" r:id="rId3"/>
    <p:sldId id="260" r:id="rId4"/>
    <p:sldId id="376" r:id="rId5"/>
    <p:sldId id="363" r:id="rId6"/>
    <p:sldId id="364" r:id="rId7"/>
    <p:sldId id="374" r:id="rId8"/>
    <p:sldId id="388" r:id="rId9"/>
    <p:sldId id="261" r:id="rId10"/>
    <p:sldId id="263" r:id="rId11"/>
    <p:sldId id="266" r:id="rId12"/>
    <p:sldId id="262" r:id="rId13"/>
    <p:sldId id="264" r:id="rId14"/>
    <p:sldId id="265" r:id="rId15"/>
    <p:sldId id="267" r:id="rId16"/>
    <p:sldId id="326" r:id="rId17"/>
    <p:sldId id="269" r:id="rId18"/>
    <p:sldId id="362" r:id="rId19"/>
    <p:sldId id="311" r:id="rId20"/>
    <p:sldId id="270" r:id="rId21"/>
    <p:sldId id="318" r:id="rId22"/>
    <p:sldId id="274" r:id="rId23"/>
    <p:sldId id="314" r:id="rId24"/>
    <p:sldId id="321" r:id="rId25"/>
    <p:sldId id="273" r:id="rId26"/>
    <p:sldId id="276" r:id="rId27"/>
    <p:sldId id="331" r:id="rId28"/>
    <p:sldId id="335" r:id="rId29"/>
    <p:sldId id="337" r:id="rId30"/>
    <p:sldId id="338" r:id="rId31"/>
    <p:sldId id="379" r:id="rId32"/>
    <p:sldId id="332" r:id="rId33"/>
    <p:sldId id="323" r:id="rId34"/>
    <p:sldId id="284" r:id="rId35"/>
    <p:sldId id="319" r:id="rId36"/>
    <p:sldId id="297" r:id="rId37"/>
    <p:sldId id="394" r:id="rId38"/>
    <p:sldId id="327" r:id="rId39"/>
    <p:sldId id="349" r:id="rId40"/>
    <p:sldId id="351" r:id="rId41"/>
    <p:sldId id="350" r:id="rId42"/>
    <p:sldId id="384" r:id="rId43"/>
    <p:sldId id="390" r:id="rId44"/>
    <p:sldId id="347" r:id="rId45"/>
    <p:sldId id="378" r:id="rId46"/>
    <p:sldId id="312" r:id="rId47"/>
    <p:sldId id="289" r:id="rId48"/>
    <p:sldId id="290" r:id="rId49"/>
    <p:sldId id="285" r:id="rId50"/>
    <p:sldId id="341" r:id="rId51"/>
    <p:sldId id="324" r:id="rId52"/>
    <p:sldId id="292" r:id="rId53"/>
    <p:sldId id="344" r:id="rId54"/>
    <p:sldId id="293" r:id="rId55"/>
    <p:sldId id="294" r:id="rId56"/>
    <p:sldId id="380" r:id="rId57"/>
    <p:sldId id="300" r:id="rId58"/>
    <p:sldId id="302" r:id="rId59"/>
    <p:sldId id="325" r:id="rId60"/>
    <p:sldId id="303" r:id="rId61"/>
    <p:sldId id="304" r:id="rId62"/>
    <p:sldId id="305" r:id="rId63"/>
    <p:sldId id="330" r:id="rId64"/>
    <p:sldId id="385" r:id="rId65"/>
    <p:sldId id="395" r:id="rId66"/>
    <p:sldId id="392" r:id="rId67"/>
    <p:sldId id="393" r:id="rId68"/>
    <p:sldId id="381" r:id="rId69"/>
    <p:sldId id="386" r:id="rId70"/>
    <p:sldId id="366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5"/>
    <p:restoredTop sz="66993"/>
  </p:normalViewPr>
  <p:slideViewPr>
    <p:cSldViewPr snapToGrid="0" snapToObjects="1">
      <p:cViewPr varScale="1">
        <p:scale>
          <a:sx n="72" d="100"/>
          <a:sy n="72" d="100"/>
        </p:scale>
        <p:origin x="486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566B7-EA78-264B-A5F5-FCC25E4C406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6EAED-B815-E24C-87A7-471DD650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4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garicales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Pterulaceae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869172633170329/?ref=group_heade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Corticioid</a:t>
            </a:r>
            <a:r>
              <a:rPr lang="en-US" sz="1200" dirty="0"/>
              <a:t> = “Bark-like” </a:t>
            </a:r>
          </a:p>
          <a:p>
            <a:endParaRPr lang="en-US" dirty="0"/>
          </a:p>
          <a:p>
            <a:r>
              <a:rPr lang="en-US" dirty="0"/>
              <a:t>Broad definition, based on James </a:t>
            </a:r>
            <a:r>
              <a:rPr lang="en-US" dirty="0" err="1"/>
              <a:t>Ginns</a:t>
            </a:r>
            <a:r>
              <a:rPr lang="en-US" dirty="0"/>
              <a:t> conception of the group as presented in “</a:t>
            </a:r>
            <a:r>
              <a:rPr lang="en-US" dirty="0" err="1"/>
              <a:t>Lingnicolous</a:t>
            </a:r>
            <a:r>
              <a:rPr lang="en-US" dirty="0"/>
              <a:t> </a:t>
            </a:r>
            <a:r>
              <a:rPr lang="en-US" dirty="0" err="1"/>
              <a:t>Corticioid</a:t>
            </a:r>
            <a:r>
              <a:rPr lang="en-US" dirty="0"/>
              <a:t> Fungi of NA”</a:t>
            </a:r>
          </a:p>
          <a:p>
            <a:endParaRPr lang="en-US" dirty="0"/>
          </a:p>
          <a:p>
            <a:r>
              <a:rPr lang="en-US" dirty="0"/>
              <a:t>Defined by: </a:t>
            </a:r>
          </a:p>
          <a:p>
            <a:pPr marL="228600" indent="-228600">
              <a:buAutoNum type="arabicParenR"/>
            </a:pPr>
            <a:r>
              <a:rPr lang="en-US" dirty="0"/>
              <a:t>Habitat: on wood, bark, litter </a:t>
            </a:r>
          </a:p>
          <a:p>
            <a:r>
              <a:rPr lang="en-US" dirty="0"/>
              <a:t>2) Morphology: resupinate, effused-reflexed (with some other forms), having a smooth to spiny to merulioid, (etc.) hymenium</a:t>
            </a:r>
          </a:p>
          <a:p>
            <a:endParaRPr lang="en-US" dirty="0"/>
          </a:p>
          <a:p>
            <a:r>
              <a:rPr lang="en-US" dirty="0"/>
              <a:t>A heterogeneous (i.e., DIVERSE) assemblage; taxonomy is dynamic and unsettled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Burt and Coker treated the group in the in the FAMILY </a:t>
            </a:r>
            <a:r>
              <a:rPr lang="en-US" dirty="0" err="1"/>
              <a:t>Thelephoraceae</a:t>
            </a:r>
            <a:endParaRPr lang="en-US" dirty="0"/>
          </a:p>
          <a:p>
            <a:endParaRPr lang="en-US" dirty="0"/>
          </a:p>
          <a:p>
            <a:r>
              <a:rPr lang="en-US" dirty="0"/>
              <a:t>More recently, they were grouped in the </a:t>
            </a:r>
            <a:r>
              <a:rPr lang="en-US" dirty="0" err="1"/>
              <a:t>Aphyllophorales</a:t>
            </a:r>
            <a:r>
              <a:rPr lang="en-US" dirty="0"/>
              <a:t> a now obsolete ORDER that encompassed fungi without gills or pores: crusts, </a:t>
            </a:r>
            <a:r>
              <a:rPr lang="en-US" dirty="0" err="1"/>
              <a:t>stereoid</a:t>
            </a:r>
            <a:r>
              <a:rPr lang="en-US" dirty="0"/>
              <a:t> fungi, </a:t>
            </a:r>
            <a:r>
              <a:rPr lang="en-US" dirty="0" err="1"/>
              <a:t>cyphelloid</a:t>
            </a:r>
            <a:r>
              <a:rPr lang="en-US" dirty="0"/>
              <a:t> fungi, </a:t>
            </a:r>
            <a:r>
              <a:rPr lang="en-US" dirty="0" err="1"/>
              <a:t>hydnaceous</a:t>
            </a:r>
            <a:r>
              <a:rPr lang="en-US" dirty="0"/>
              <a:t> fungi (volume 2 of Fungi of Switzerland)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60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species of </a:t>
            </a:r>
            <a:r>
              <a:rPr lang="en-US" dirty="0" err="1"/>
              <a:t>Aleurodiscus</a:t>
            </a:r>
            <a:r>
              <a:rPr lang="en-US" dirty="0"/>
              <a:t> are cupulate as well…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fruit bodies are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stretched out over the substrate, but turned up at the edge to make a pileus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 err="1">
                <a:effectLst/>
              </a:rPr>
              <a:t>Stereum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92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Spoon or spatula shaped </a:t>
            </a:r>
          </a:p>
          <a:p>
            <a:endParaRPr lang="en-US" dirty="0"/>
          </a:p>
          <a:p>
            <a:r>
              <a:rPr lang="en-US" dirty="0"/>
              <a:t>some jelly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 applies to all fb types</a:t>
            </a:r>
          </a:p>
          <a:p>
            <a:endParaRPr lang="en-US" dirty="0"/>
          </a:p>
          <a:p>
            <a:r>
              <a:rPr lang="en-US" dirty="0"/>
              <a:t>Subiculum: generative hyphae (</a:t>
            </a:r>
            <a:r>
              <a:rPr lang="en-US" dirty="0" err="1"/>
              <a:t>monomitic</a:t>
            </a:r>
            <a:r>
              <a:rPr lang="en-US" dirty="0"/>
              <a:t>); generative + vegetative hyphae (dimitic); hyphae with or without septa &amp; clamp connections. Most </a:t>
            </a:r>
            <a:r>
              <a:rPr lang="en-US" dirty="0" err="1"/>
              <a:t>corticioid</a:t>
            </a:r>
            <a:r>
              <a:rPr lang="en-US" dirty="0"/>
              <a:t> fungi are </a:t>
            </a:r>
            <a:r>
              <a:rPr lang="en-US" dirty="0" err="1"/>
              <a:t>monomitic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Subhymenium</a:t>
            </a:r>
            <a:r>
              <a:rPr lang="en-US" dirty="0"/>
              <a:t>: cystidia, </a:t>
            </a:r>
            <a:r>
              <a:rPr lang="en-US" dirty="0" err="1"/>
              <a:t>hyphidia</a:t>
            </a:r>
            <a:r>
              <a:rPr lang="en-US" dirty="0"/>
              <a:t>, septa, clamp connections</a:t>
            </a:r>
          </a:p>
          <a:p>
            <a:endParaRPr lang="en-US" dirty="0"/>
          </a:p>
          <a:p>
            <a:r>
              <a:rPr lang="en-US" dirty="0"/>
              <a:t>Hymenium (fertile surface): Basidia, cystidia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5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Very common – on a wide variety of hardwood limbs, bark, wood, branches, logs on the ground, fall/winter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x-section showing subiculum,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subhymenium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hymenium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Monomitic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dirty="0"/>
              <a:t>generative hyphae only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Dendrohyphidia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irregularly strongly branched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hyphidia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Hyphidium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slightly, or strongly, modified terminal hypha in the hymenium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5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A mild parasite on bark of eastern red cedar. Tree can be identified by the fungus! </a:t>
            </a:r>
          </a:p>
          <a:p>
            <a:endParaRPr lang="en-US" dirty="0"/>
          </a:p>
          <a:p>
            <a:r>
              <a:rPr lang="en-US" dirty="0"/>
              <a:t>Resistant to drought &amp; high temps</a:t>
            </a:r>
          </a:p>
          <a:p>
            <a:endParaRPr lang="en-US" dirty="0"/>
          </a:p>
          <a:p>
            <a:r>
              <a:rPr lang="en-US" dirty="0"/>
              <a:t>Other common species of </a:t>
            </a:r>
            <a:r>
              <a:rPr lang="en-US" dirty="0" err="1"/>
              <a:t>Dendrothele</a:t>
            </a:r>
            <a:r>
              <a:rPr lang="en-US" dirty="0"/>
              <a:t> require microscopy and can be found on oak, maple, etc. (</a:t>
            </a:r>
            <a:r>
              <a:rPr lang="en-US" dirty="0" err="1"/>
              <a:t>Dendrothele</a:t>
            </a:r>
            <a:r>
              <a:rPr lang="en-US" dirty="0"/>
              <a:t> </a:t>
            </a:r>
            <a:r>
              <a:rPr lang="en-US" dirty="0" err="1"/>
              <a:t>acerina</a:t>
            </a:r>
            <a:r>
              <a:rPr lang="en-US" dirty="0"/>
              <a:t>, </a:t>
            </a:r>
            <a:r>
              <a:rPr lang="en-US" dirty="0" err="1"/>
              <a:t>Dendrothele</a:t>
            </a:r>
            <a:r>
              <a:rPr lang="en-US" dirty="0"/>
              <a:t> </a:t>
            </a:r>
            <a:r>
              <a:rPr lang="en-US" dirty="0" err="1"/>
              <a:t>alliacea</a:t>
            </a:r>
            <a:r>
              <a:rPr lang="en-US" dirty="0"/>
              <a:t>, etc.). </a:t>
            </a:r>
          </a:p>
          <a:p>
            <a:endParaRPr lang="en-US" dirty="0"/>
          </a:p>
          <a:p>
            <a:r>
              <a:rPr lang="en-US" dirty="0"/>
              <a:t>All species are harmless, consuming dead tissue….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66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Russulales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Peniophoraceae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Does not require microscopy. </a:t>
            </a:r>
          </a:p>
          <a:p>
            <a:r>
              <a:rPr lang="en-US" dirty="0"/>
              <a:t>the most common fall/winter species of </a:t>
            </a:r>
            <a:r>
              <a:rPr lang="en-US" dirty="0" err="1"/>
              <a:t>Peniophora</a:t>
            </a:r>
            <a:r>
              <a:rPr lang="en-US" dirty="0"/>
              <a:t> in the NYC area - grows on sticks on the ground, wooden tools, wooden </a:t>
            </a:r>
            <a:r>
              <a:rPr lang="en-US" dirty="0" err="1"/>
              <a:t>bbq</a:t>
            </a:r>
            <a:r>
              <a:rPr lang="en-US" dirty="0"/>
              <a:t> equipment, etc. </a:t>
            </a:r>
          </a:p>
          <a:p>
            <a:endParaRPr lang="en-US" dirty="0"/>
          </a:p>
          <a:p>
            <a:r>
              <a:rPr lang="en-US" dirty="0"/>
              <a:t>I often see if growing on the same piece of wood as </a:t>
            </a:r>
            <a:r>
              <a:rPr lang="en-US" dirty="0" err="1"/>
              <a:t>Peniophora</a:t>
            </a:r>
            <a:r>
              <a:rPr lang="en-US" dirty="0"/>
              <a:t> </a:t>
            </a:r>
            <a:r>
              <a:rPr lang="en-US" dirty="0" err="1"/>
              <a:t>incarnata</a:t>
            </a:r>
            <a:r>
              <a:rPr lang="en-US" dirty="0"/>
              <a:t>, another common cold weather species, fall/winter/spring; P. </a:t>
            </a:r>
            <a:r>
              <a:rPr lang="en-US" dirty="0" err="1"/>
              <a:t>aurantiaca</a:t>
            </a:r>
            <a:r>
              <a:rPr lang="en-US" dirty="0"/>
              <a:t> is somewhat similar, but occurs on alder</a:t>
            </a:r>
          </a:p>
          <a:p>
            <a:endParaRPr lang="en-US" dirty="0"/>
          </a:p>
          <a:p>
            <a:r>
              <a:rPr lang="en-US" dirty="0"/>
              <a:t>sometimes see it growing on the same stick together with </a:t>
            </a:r>
            <a:r>
              <a:rPr lang="en-US" dirty="0" err="1"/>
              <a:t>Peniophora</a:t>
            </a:r>
            <a:r>
              <a:rPr lang="en-US" dirty="0"/>
              <a:t> </a:t>
            </a:r>
            <a:r>
              <a:rPr lang="en-US" dirty="0" err="1"/>
              <a:t>albobadia</a:t>
            </a:r>
            <a:r>
              <a:rPr lang="en-US" dirty="0"/>
              <a:t> (on Sunday, NYMS found a stick with P. </a:t>
            </a:r>
            <a:r>
              <a:rPr lang="en-US" dirty="0" err="1"/>
              <a:t>albobadia</a:t>
            </a:r>
            <a:r>
              <a:rPr lang="en-US" dirty="0"/>
              <a:t>, P. </a:t>
            </a:r>
            <a:r>
              <a:rPr lang="en-US" dirty="0" err="1"/>
              <a:t>cinerea</a:t>
            </a:r>
            <a:r>
              <a:rPr lang="en-US" dirty="0"/>
              <a:t>, P. </a:t>
            </a:r>
            <a:r>
              <a:rPr lang="en-US" dirty="0" err="1"/>
              <a:t>incarnata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It’s common name was bestowed by NYMS member Vicky </a:t>
            </a:r>
            <a:r>
              <a:rPr lang="en-US" dirty="0" err="1"/>
              <a:t>Tartter</a:t>
            </a:r>
            <a:r>
              <a:rPr lang="en-US" dirty="0"/>
              <a:t> a couple of years ago and is now in common usage, e.g., on </a:t>
            </a:r>
            <a:r>
              <a:rPr lang="en-US" dirty="0" err="1"/>
              <a:t>iNaturalist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2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Russulales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Peniophoraceae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Does not require microscopy; </a:t>
            </a:r>
          </a:p>
          <a:p>
            <a:endParaRPr lang="en-US" dirty="0"/>
          </a:p>
          <a:p>
            <a:r>
              <a:rPr lang="en-US" dirty="0"/>
              <a:t>Occurs mostly on aspen. </a:t>
            </a:r>
          </a:p>
          <a:p>
            <a:endParaRPr lang="en-US" dirty="0"/>
          </a:p>
          <a:p>
            <a:r>
              <a:rPr lang="en-US" dirty="0"/>
              <a:t>unusual shape - Pulvinate (cushion-like) </a:t>
            </a:r>
            <a:r>
              <a:rPr lang="en-US" dirty="0" err="1"/>
              <a:t>fbs</a:t>
            </a:r>
            <a:r>
              <a:rPr lang="en-US" dirty="0"/>
              <a:t>; in dry weather, they shrink, and become pale and look like an </a:t>
            </a:r>
            <a:r>
              <a:rPr lang="en-US" dirty="0" err="1"/>
              <a:t>nectria</a:t>
            </a:r>
            <a:r>
              <a:rPr lang="en-US" dirty="0"/>
              <a:t>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38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Phanerochaetaceae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Formerly in </a:t>
            </a:r>
            <a:r>
              <a:rPr lang="en-US" dirty="0" err="1"/>
              <a:t>Porostereum</a:t>
            </a:r>
            <a:r>
              <a:rPr lang="en-US" dirty="0"/>
              <a:t> and </a:t>
            </a:r>
            <a:r>
              <a:rPr lang="en-US" dirty="0" err="1"/>
              <a:t>Phanerocheate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common on a wide variety of fallen hardwood branches; late fall through winter</a:t>
            </a:r>
          </a:p>
          <a:p>
            <a:endParaRPr lang="en-US" dirty="0"/>
          </a:p>
          <a:p>
            <a:r>
              <a:rPr lang="en-US" dirty="0"/>
              <a:t>large encrusted cystidia. </a:t>
            </a:r>
          </a:p>
          <a:p>
            <a:endParaRPr lang="en-US" dirty="0"/>
          </a:p>
          <a:p>
            <a:r>
              <a:rPr lang="en-US" dirty="0" err="1"/>
              <a:t>Corticium</a:t>
            </a:r>
            <a:r>
              <a:rPr lang="en-US" dirty="0"/>
              <a:t> </a:t>
            </a:r>
            <a:r>
              <a:rPr lang="en-US" dirty="0" err="1"/>
              <a:t>roseocarneum</a:t>
            </a:r>
            <a:r>
              <a:rPr lang="en-US" dirty="0"/>
              <a:t>, has a similar macro look, and is also found on dead hardwood branches - it has long, tubular (non-encrusted) cystidia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Biotrophic parasites: form a relationship w/ living tissue rather than kill the host</a:t>
            </a:r>
          </a:p>
          <a:p>
            <a:endParaRPr lang="en-US" dirty="0"/>
          </a:p>
          <a:p>
            <a:r>
              <a:rPr lang="en-US" dirty="0"/>
              <a:t>Endophyte: a fungus that lives inside a plant</a:t>
            </a:r>
          </a:p>
          <a:p>
            <a:endParaRPr lang="en-US" dirty="0"/>
          </a:p>
          <a:p>
            <a:r>
              <a:rPr lang="en-US" dirty="0"/>
              <a:t>White rot consume lignin</a:t>
            </a:r>
          </a:p>
          <a:p>
            <a:endParaRPr lang="en-US" dirty="0"/>
          </a:p>
          <a:p>
            <a:r>
              <a:rPr lang="en-US" dirty="0"/>
              <a:t>Brown rot consume cellulose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8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Phanerochaetaceae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Three species R. </a:t>
            </a:r>
            <a:r>
              <a:rPr lang="en-US" dirty="0" err="1"/>
              <a:t>americana</a:t>
            </a:r>
            <a:r>
              <a:rPr lang="en-US" dirty="0"/>
              <a:t>, R. </a:t>
            </a:r>
            <a:r>
              <a:rPr lang="en-US" dirty="0" err="1"/>
              <a:t>filamentosa</a:t>
            </a:r>
            <a:r>
              <a:rPr lang="en-US" dirty="0"/>
              <a:t>, R. </a:t>
            </a:r>
            <a:r>
              <a:rPr lang="en-US" dirty="0" err="1"/>
              <a:t>radicata</a:t>
            </a:r>
            <a:r>
              <a:rPr lang="en-US" dirty="0"/>
              <a:t> were all once identified as </a:t>
            </a:r>
            <a:r>
              <a:rPr lang="en-US" dirty="0" err="1"/>
              <a:t>Peniophora</a:t>
            </a:r>
            <a:r>
              <a:rPr lang="en-US" dirty="0"/>
              <a:t> </a:t>
            </a:r>
            <a:r>
              <a:rPr lang="en-US" dirty="0" err="1"/>
              <a:t>filamentosa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R. </a:t>
            </a:r>
            <a:r>
              <a:rPr lang="en-US" dirty="0" err="1"/>
              <a:t>filamentosa</a:t>
            </a:r>
            <a:r>
              <a:rPr lang="en-US" dirty="0"/>
              <a:t> &amp; R. </a:t>
            </a:r>
            <a:r>
              <a:rPr lang="en-US" dirty="0" err="1"/>
              <a:t>radicata</a:t>
            </a:r>
            <a:r>
              <a:rPr lang="en-US" dirty="0"/>
              <a:t> formerly in </a:t>
            </a:r>
            <a:r>
              <a:rPr lang="en-US" dirty="0" err="1"/>
              <a:t>Phanerochete</a:t>
            </a:r>
            <a:r>
              <a:rPr lang="en-US" dirty="0"/>
              <a:t>; (R. </a:t>
            </a:r>
            <a:r>
              <a:rPr lang="en-US" dirty="0" err="1"/>
              <a:t>americana</a:t>
            </a:r>
            <a:r>
              <a:rPr lang="en-US" dirty="0"/>
              <a:t> formerly </a:t>
            </a:r>
            <a:r>
              <a:rPr lang="en-US" dirty="0" err="1"/>
              <a:t>Ceraceomyces</a:t>
            </a:r>
            <a:r>
              <a:rPr lang="en-US" dirty="0"/>
              <a:t> </a:t>
            </a:r>
            <a:r>
              <a:rPr lang="en-US" dirty="0" err="1"/>
              <a:t>americanus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/>
              <a:t>All three occur in the NE and all 3 are characterized by rhizomorphs, a purple/red staining reaction with KOH. </a:t>
            </a:r>
          </a:p>
          <a:p>
            <a:endParaRPr lang="en-US" dirty="0"/>
          </a:p>
          <a:p>
            <a:r>
              <a:rPr lang="en-US" dirty="0"/>
              <a:t>R. </a:t>
            </a:r>
            <a:r>
              <a:rPr lang="en-US" dirty="0" err="1"/>
              <a:t>radicata</a:t>
            </a:r>
            <a:r>
              <a:rPr lang="en-US" dirty="0"/>
              <a:t> is separated by having thick walled cystidia, generally over 50 microns, and slightly broader spores than R. </a:t>
            </a:r>
            <a:r>
              <a:rPr lang="en-US" dirty="0" err="1"/>
              <a:t>filamentosa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Very common early summer through fall on a wide variety of hardwood. </a:t>
            </a:r>
          </a:p>
          <a:p>
            <a:endParaRPr lang="en-US" dirty="0"/>
          </a:p>
          <a:p>
            <a:r>
              <a:rPr lang="en-US" dirty="0"/>
              <a:t>Fruit bodies of 3 species in the NE are easily separable from substrate, with loose, cottony, cob-webby margin, and cordons…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00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- R. </a:t>
            </a:r>
            <a:r>
              <a:rPr lang="en-US" dirty="0" err="1"/>
              <a:t>radicata</a:t>
            </a:r>
            <a:endParaRPr lang="en-US" dirty="0"/>
          </a:p>
          <a:p>
            <a:endParaRPr lang="en-US" dirty="0"/>
          </a:p>
          <a:p>
            <a:r>
              <a:rPr lang="en-US" dirty="0"/>
              <a:t>BOTTOM - R. </a:t>
            </a:r>
            <a:r>
              <a:rPr lang="en-US" dirty="0" err="1"/>
              <a:t>filamentosa</a:t>
            </a:r>
            <a:endParaRPr lang="en-US" dirty="0"/>
          </a:p>
          <a:p>
            <a:endParaRPr lang="en-US" dirty="0"/>
          </a:p>
          <a:p>
            <a:r>
              <a:rPr lang="en-US" dirty="0"/>
              <a:t>a. </a:t>
            </a:r>
            <a:r>
              <a:rPr lang="en-US" dirty="0" err="1"/>
              <a:t>subicular</a:t>
            </a:r>
            <a:r>
              <a:rPr lang="en-US" dirty="0"/>
              <a:t> hyphae simple septate, occasional clamps, encrusted; </a:t>
            </a:r>
          </a:p>
          <a:p>
            <a:endParaRPr lang="en-US" dirty="0"/>
          </a:p>
          <a:p>
            <a:r>
              <a:rPr lang="en-US" dirty="0"/>
              <a:t>b. spores short, cylindrical to ellipsoid (broader than spores of R. </a:t>
            </a:r>
            <a:r>
              <a:rPr lang="en-US" dirty="0" err="1"/>
              <a:t>filamentosa</a:t>
            </a:r>
            <a:r>
              <a:rPr lang="en-US" dirty="0"/>
              <a:t>); </a:t>
            </a:r>
          </a:p>
          <a:p>
            <a:endParaRPr lang="en-US" dirty="0"/>
          </a:p>
          <a:p>
            <a:r>
              <a:rPr lang="en-US" dirty="0"/>
              <a:t>d. thick-walled, encrusted cystidia (R. </a:t>
            </a:r>
            <a:r>
              <a:rPr lang="en-US" dirty="0" err="1"/>
              <a:t>filamentosa’s</a:t>
            </a:r>
            <a:r>
              <a:rPr lang="en-US" dirty="0"/>
              <a:t> are thin walled, generally shorter)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27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Phanerochaetaceae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Formerly </a:t>
            </a:r>
            <a:r>
              <a:rPr lang="en-US" dirty="0" err="1"/>
              <a:t>Pulcherricium</a:t>
            </a:r>
            <a:r>
              <a:rPr lang="en-US" dirty="0"/>
              <a:t> ("most beautiful”) </a:t>
            </a:r>
            <a:r>
              <a:rPr lang="en-US" dirty="0" err="1"/>
              <a:t>caeruleum</a:t>
            </a:r>
            <a:r>
              <a:rPr lang="en-US" dirty="0"/>
              <a:t> (“blue”).</a:t>
            </a:r>
          </a:p>
          <a:p>
            <a:endParaRPr lang="en-US" dirty="0"/>
          </a:p>
          <a:p>
            <a:r>
              <a:rPr lang="en-US" dirty="0"/>
              <a:t>On fallen branches of hardwood trees (mostly oak). </a:t>
            </a:r>
          </a:p>
          <a:p>
            <a:endParaRPr lang="en-US" dirty="0"/>
          </a:p>
          <a:p>
            <a:r>
              <a:rPr lang="en-US" dirty="0"/>
              <a:t>No microscopy needed. </a:t>
            </a:r>
          </a:p>
          <a:p>
            <a:endParaRPr lang="en-US" dirty="0"/>
          </a:p>
          <a:p>
            <a:r>
              <a:rPr lang="en-US" dirty="0"/>
              <a:t>More commonly collected in the SE, Juniper &amp; I found it in Great Swamp and the NYMS finds it in Cunningham Park, Queens, two years in a row in the same place, the same week (early November);</a:t>
            </a:r>
          </a:p>
          <a:p>
            <a:endParaRPr lang="en-US" dirty="0"/>
          </a:p>
          <a:p>
            <a:r>
              <a:rPr lang="en-US" dirty="0"/>
              <a:t>CVMS has found it a couple of times (NE Connecticut).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Xenasmataceae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common, late spring through fall, all kinds of woods (deciduous and coniferous) - underside of logs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 of branched anastomosing hyphal threads (cordons), arranged in a fan-like manner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Delicate, easily detached from substrate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Varying in color, but always with shades of brown and yellows (esp. the sterile parts)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 fimbriate, usually paler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Cordons running through the fb, often extending beyond the margin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require microscopy – but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Monomitic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(generative hyphae only) with clamps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Hyphae of cordons encrusted with rectangular crystals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subglobose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strongly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verruculose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(having small, rounded warts), non-amyloid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5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if you've spent any time with Larry </a:t>
            </a:r>
            <a:r>
              <a:rPr lang="en-US" dirty="0" err="1"/>
              <a:t>Millman</a:t>
            </a:r>
            <a:r>
              <a:rPr lang="en-US" dirty="0"/>
              <a:t>, you know this fungus (found it with him 8 </a:t>
            </a:r>
            <a:r>
              <a:rPr lang="en-US" dirty="0" err="1"/>
              <a:t>yrs</a:t>
            </a:r>
            <a:r>
              <a:rPr lang="en-US" dirty="0"/>
              <a:t> ago in CP!)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anamorphic state of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Bulbilomyces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farinosus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(when fungi had separate names for anamorph and teleomorph, the anamorph – pictured here -  was known 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Aegerita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candida)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Aggregation of tiny bulbils (bulb-like structures) balls (or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very loosely attached to rotting wood near running water; they are dislodged by the water and are float off, carried away by the current;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teleomorph, which can be found nearby (sometimes as a subiculum supporting the anamorph), is a pale gray, finely papillate crust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31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 err="1"/>
              <a:t>fka</a:t>
            </a:r>
            <a:r>
              <a:rPr lang="en-US" dirty="0"/>
              <a:t> </a:t>
            </a:r>
            <a:r>
              <a:rPr lang="en-US" dirty="0" err="1"/>
              <a:t>Phanerochaete</a:t>
            </a:r>
            <a:r>
              <a:rPr lang="en-US" dirty="0"/>
              <a:t> </a:t>
            </a:r>
            <a:r>
              <a:rPr lang="en-US" dirty="0" err="1"/>
              <a:t>chrysorhiza</a:t>
            </a:r>
            <a:endParaRPr lang="en-US" dirty="0"/>
          </a:p>
          <a:p>
            <a:endParaRPr lang="en-US" dirty="0"/>
          </a:p>
          <a:p>
            <a:r>
              <a:rPr lang="en-US" dirty="0"/>
              <a:t>growing over a </a:t>
            </a:r>
            <a:r>
              <a:rPr lang="en-US" dirty="0" err="1"/>
              <a:t>Tomentella</a:t>
            </a:r>
            <a:r>
              <a:rPr lang="en-US" dirty="0"/>
              <a:t>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22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genus </a:t>
            </a:r>
            <a:r>
              <a:rPr lang="en-US" dirty="0" err="1"/>
              <a:t>Radulomyces</a:t>
            </a:r>
            <a:r>
              <a:rPr lang="en-US" dirty="0"/>
              <a:t>:</a:t>
            </a:r>
          </a:p>
          <a:p>
            <a:pPr fontAlgn="t"/>
            <a:r>
              <a:rPr lang="en-US" dirty="0">
                <a:effectLst/>
              </a:rPr>
              <a:t>ORDER: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garicales"/>
              </a:rPr>
              <a:t>Agaricales</a:t>
            </a:r>
            <a:endParaRPr lang="en-US" dirty="0">
              <a:effectLst/>
            </a:endParaRPr>
          </a:p>
          <a:p>
            <a:pPr fontAlgn="t"/>
            <a:r>
              <a:rPr lang="en-US" dirty="0">
                <a:effectLst/>
              </a:rPr>
              <a:t>FAMILY: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terulaceae"/>
              </a:rPr>
              <a:t>Pterulaceae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5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Steccherinaceae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Until recently in the genus </a:t>
            </a:r>
            <a:r>
              <a:rPr lang="en-US" dirty="0" err="1"/>
              <a:t>Steccherinum</a:t>
            </a:r>
            <a:r>
              <a:rPr lang="en-US" dirty="0"/>
              <a:t> – genus H.J. Banker published the name </a:t>
            </a:r>
            <a:r>
              <a:rPr lang="en-US" dirty="0" err="1"/>
              <a:t>Etheirodon</a:t>
            </a:r>
            <a:r>
              <a:rPr lang="en-US" dirty="0"/>
              <a:t> in 1902….</a:t>
            </a:r>
          </a:p>
          <a:p>
            <a:endParaRPr lang="en-US" dirty="0"/>
          </a:p>
          <a:p>
            <a:r>
              <a:rPr lang="en-US" dirty="0"/>
              <a:t>Odontoid spines (as opposed to the </a:t>
            </a:r>
            <a:r>
              <a:rPr lang="en-US" dirty="0" err="1"/>
              <a:t>hydnoid</a:t>
            </a:r>
            <a:r>
              <a:rPr lang="en-US" dirty="0"/>
              <a:t> spines of S. fimbriatum)</a:t>
            </a:r>
          </a:p>
          <a:p>
            <a:endParaRPr lang="en-US" dirty="0"/>
          </a:p>
          <a:p>
            <a:r>
              <a:rPr lang="en-US" dirty="0"/>
              <a:t>Pale violaceus, gray-reddish</a:t>
            </a:r>
          </a:p>
          <a:p>
            <a:endParaRPr lang="en-US" dirty="0"/>
          </a:p>
          <a:p>
            <a:r>
              <a:rPr lang="en-US" dirty="0"/>
              <a:t>Filamentous / rhizomorphic margin</a:t>
            </a:r>
          </a:p>
          <a:p>
            <a:endParaRPr lang="en-US" dirty="0"/>
          </a:p>
          <a:p>
            <a:r>
              <a:rPr lang="en-US" dirty="0"/>
              <a:t>Dimitic (generative &amp; skeletal hyphae)</a:t>
            </a:r>
          </a:p>
          <a:p>
            <a:endParaRPr lang="en-US" dirty="0"/>
          </a:p>
          <a:p>
            <a:r>
              <a:rPr lang="en-US" dirty="0"/>
              <a:t>Occurs on a wide range of wood (mostly hardwood, but occasionally conifer)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36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Steccherinaceae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r>
              <a:rPr lang="en-US" dirty="0"/>
              <a:t>Sometimes effused-reflexed…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57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Cantharellales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Tulasnellaceae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 Willard Martin included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Tulasnella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Tremellales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of the North Central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Tremellales</a:t>
            </a:r>
            <a:r>
              <a:rPr lang="en-US" dirty="0">
                <a:effectLst/>
              </a:rPr>
              <a:t> (1952)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species of </a:t>
            </a:r>
            <a:r>
              <a:rPr lang="en-US" dirty="0" err="1"/>
              <a:t>Tulasnella</a:t>
            </a:r>
            <a:r>
              <a:rPr lang="en-US" dirty="0"/>
              <a:t> are mycorrhizal with orchids</a:t>
            </a:r>
          </a:p>
          <a:p>
            <a:endParaRPr lang="en-US" dirty="0"/>
          </a:p>
          <a:p>
            <a:r>
              <a:rPr lang="en-US" dirty="0"/>
              <a:t>Very common - winter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40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 WEATHER vs WARM WEATHER SPECIES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Bark, living wood; dead wood attached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Aeurodiscus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amorphous); dead wood on the ground; underside of logs;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are found in leaf litter or needle duff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Piloderma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leaves;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Marchandiomyces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are parasitic on foliose lichen; species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Tomentella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fruit opportunistically on rocks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are host-specific, some are generalists, and occur on hardwood and conifer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LOGS: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Crust fungi fruiting on the underside of logs are insulated from cold (esp. if there’s snow on the ground)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Underside of logs can also help protect fungus from drought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 ROLLING: Use care during when collecting so as to minimize disturbance of the collection site. Many species grow under wood; overturning logs can have negative consequences for fungi, insects, amphibians, reptiles, seedlings, etc. Returning logs and large branches to their original position will help to lessen the disturbance</a:t>
            </a:r>
            <a:r>
              <a:rPr lang="en-US" dirty="0">
                <a:effectLst/>
              </a:rPr>
              <a:t> . . 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SUCCSESSION: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Diseased wood vs healthy wood; environmental factors (sunlight, lack of moisture, too much moisture, etc.)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0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Russulales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Stereaceae</a:t>
            </a:r>
            <a:r>
              <a:rPr lang="en-US" dirty="0">
                <a:effectLst/>
              </a:rPr>
              <a:t>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1801, </a:t>
            </a:r>
            <a:r>
              <a:rPr lang="en-US" dirty="0" err="1"/>
              <a:t>Persoon</a:t>
            </a:r>
            <a:r>
              <a:rPr lang="en-US" dirty="0"/>
              <a:t> named this fungus Peziza </a:t>
            </a:r>
            <a:r>
              <a:rPr lang="en-US" dirty="0" err="1"/>
              <a:t>amorpha</a:t>
            </a:r>
            <a:r>
              <a:rPr lang="en-US" dirty="0"/>
              <a:t> (didn’t use a microscope!)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genus characterized by large, ornamented spores,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acanthophyses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(sometimes called paraphyses),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dendrohyphidia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species grows most commonly on dead, attached lower branches of fir and spruce – but J &amp; I have also found it on spruce logs.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iNaturalist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gives it the uninspired common name “orange disco”, which I think is rather misleading….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 common species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Aleurodiscus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oakesii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hornbeam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30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Large cystidia, 110 – 160 microns; </a:t>
            </a:r>
          </a:p>
          <a:p>
            <a:endParaRPr lang="en-US" dirty="0"/>
          </a:p>
          <a:p>
            <a:r>
              <a:rPr lang="en-US" dirty="0"/>
              <a:t>B. </a:t>
            </a:r>
            <a:r>
              <a:rPr lang="en-US" dirty="0" err="1"/>
              <a:t>acanthophyses</a:t>
            </a:r>
            <a:r>
              <a:rPr lang="en-US" dirty="0"/>
              <a:t> = paraphyses with brush-like projections; up to 140 microns; </a:t>
            </a:r>
          </a:p>
          <a:p>
            <a:endParaRPr lang="en-US" dirty="0"/>
          </a:p>
          <a:p>
            <a:r>
              <a:rPr lang="en-US" dirty="0"/>
              <a:t>C. Spores </a:t>
            </a:r>
            <a:r>
              <a:rPr lang="en-US" dirty="0" err="1"/>
              <a:t>subglobbose</a:t>
            </a:r>
            <a:r>
              <a:rPr lang="en-US" dirty="0"/>
              <a:t> to broadly ellipsoid, 28 x 22 microns, densely covered with blunt spines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0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This is the asexual (anamorphic) fructification, with splash cups forming chlamydospores; </a:t>
            </a:r>
          </a:p>
          <a:p>
            <a:endParaRPr lang="en-US" dirty="0"/>
          </a:p>
          <a:p>
            <a:r>
              <a:rPr lang="en-US" dirty="0"/>
              <a:t>the splash cups always facing up</a:t>
            </a:r>
          </a:p>
          <a:p>
            <a:endParaRPr lang="en-US" dirty="0"/>
          </a:p>
          <a:p>
            <a:r>
              <a:rPr lang="en-US" dirty="0"/>
              <a:t>NEXT SLIDE…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9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teleomorph (sexual form) is a resupinate, thick, pale/ochraceous crust, usually present on the other side of the branch. </a:t>
            </a:r>
          </a:p>
          <a:p>
            <a:endParaRPr lang="en-US" dirty="0"/>
          </a:p>
          <a:p>
            <a:r>
              <a:rPr lang="en-US" dirty="0"/>
              <a:t>We find it in Great Swamp, NJ, where it is common, usually on red maple or oak  branches on the ground; the crust on the underside; we've also found in in VT, CT, MA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one really needs a common name!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55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Resemble </a:t>
            </a:r>
            <a:r>
              <a:rPr lang="en-US" dirty="0" err="1"/>
              <a:t>discomycetes</a:t>
            </a:r>
            <a:r>
              <a:rPr lang="en-US" dirty="0"/>
              <a:t>; their orientation is a clue to the fact that they’re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8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Agaricales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family </a:t>
            </a:r>
            <a:r>
              <a:rPr lang="en-US" dirty="0" err="1">
                <a:effectLst/>
              </a:rPr>
              <a:t>Niaceae</a:t>
            </a:r>
            <a:r>
              <a:rPr lang="en-US" dirty="0">
                <a:effectLst/>
              </a:rPr>
              <a:t> contains 7 genera of </a:t>
            </a:r>
            <a:r>
              <a:rPr lang="en-US" dirty="0" err="1">
                <a:effectLst/>
              </a:rPr>
              <a:t>cyphelloid</a:t>
            </a:r>
            <a:r>
              <a:rPr lang="en-US" dirty="0">
                <a:effectLst/>
              </a:rPr>
              <a:t> fungi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19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Agaricales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Niaceae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17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Agaricales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Marasmiaceae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14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Agaricales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Tricholomataceae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Fka</a:t>
            </a:r>
            <a:r>
              <a:rPr lang="en-US" dirty="0"/>
              <a:t> </a:t>
            </a:r>
            <a:r>
              <a:rPr lang="en-US" dirty="0" err="1"/>
              <a:t>Stigmatolemma</a:t>
            </a:r>
            <a:r>
              <a:rPr lang="en-US" dirty="0"/>
              <a:t> </a:t>
            </a:r>
            <a:r>
              <a:rPr lang="en-US" dirty="0" err="1"/>
              <a:t>poriaeforme</a:t>
            </a:r>
            <a:r>
              <a:rPr lang="en-US" dirty="0"/>
              <a:t>; under the microscope, it looks like a species of </a:t>
            </a:r>
            <a:r>
              <a:rPr lang="en-US" dirty="0" err="1"/>
              <a:t>Resupinatus</a:t>
            </a:r>
            <a:r>
              <a:rPr lang="en-US" dirty="0"/>
              <a:t> – DNA bared out the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7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Merulioid: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pit-like depressions or shallow tubes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06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Not necessarily uncommon or hard to find – they are overlooked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role as decomposers; or mycorrhizal partners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food source for insects and other denizens of the undersides of logs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incredibly diverse: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Ginns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 treats 1,163 species distributed among 21 orders and 54 families – numbers have only increased in the intervening 25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comprehensive treatment of NA species was published over 90 years ago (Burt,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Thelephoraceae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North America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published between 1914-1926; and they are absent or at best, woefully under represented in field guides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NEFM Foray in 1999, of 307 taxa collected, 4 were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corticioid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(and that must have been a dry year); at NEMF last year, of 563 taxa collected, 19 were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corticioid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 to track down the widely scattered literature – most of which is European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abundant and easy to collect, even when other mushrooms are scarce (winter, dry weather,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macromorphology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be simplified, but their microstructures are extremely diverse. Tom Volk has pointed out that in many respects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corticioid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fungi are easier to work with than many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they generally have more micro features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said to lack “Charisma” – if you are of this opinion, I hope that seeing some of these often stunning fungi will dissuade you of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31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Amylocorticiales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Amylocorticiaceae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85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Boletales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Hygrophoropsidaceae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family contains the genus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Hygrophoropsis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04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Boletales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Serpulaceae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Serpula</a:t>
            </a:r>
            <a:r>
              <a:rPr lang="en-US" dirty="0"/>
              <a:t> = serpent (serpentine folds)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Cosmopolitan (all continents except Antarctica), very common; Brown spores</a:t>
            </a:r>
          </a:p>
          <a:p>
            <a:endParaRPr lang="en-US" dirty="0"/>
          </a:p>
          <a:p>
            <a:r>
              <a:rPr lang="en-US" dirty="0"/>
              <a:t>probably a species complex, it is associated with brown rot primarily in conifer, but also hardwood (we find in in NYC on white pine &amp; oak) </a:t>
            </a:r>
          </a:p>
          <a:p>
            <a:endParaRPr lang="en-US" dirty="0"/>
          </a:p>
          <a:p>
            <a:r>
              <a:rPr lang="en-US" dirty="0"/>
              <a:t>Economic impact on pre-harvest lumber </a:t>
            </a:r>
          </a:p>
          <a:p>
            <a:endParaRPr lang="en-US" dirty="0"/>
          </a:p>
          <a:p>
            <a:r>
              <a:rPr lang="en-US" dirty="0"/>
              <a:t>S. </a:t>
            </a:r>
            <a:r>
              <a:rPr lang="en-US" dirty="0" err="1"/>
              <a:t>himantioides</a:t>
            </a:r>
            <a:r>
              <a:rPr lang="en-US" dirty="0"/>
              <a:t> is generally found in the wild, while its cousin, S. </a:t>
            </a:r>
            <a:r>
              <a:rPr lang="en-US" dirty="0" err="1"/>
              <a:t>lacrymans</a:t>
            </a:r>
            <a:r>
              <a:rPr lang="en-US" dirty="0"/>
              <a:t>, is found in captivity – in lumber yards, </a:t>
            </a:r>
            <a:r>
              <a:rPr lang="en-US" dirty="0" err="1"/>
              <a:t>buidlings</a:t>
            </a:r>
            <a:r>
              <a:rPr lang="en-US" dirty="0"/>
              <a:t>,….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86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Boletales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Tapinellaceae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r>
              <a:rPr lang="en-US" dirty="0"/>
              <a:t>Brown rot of decorticated conifer (I see it mostly on white pine)</a:t>
            </a:r>
          </a:p>
          <a:p>
            <a:endParaRPr lang="en-US" dirty="0"/>
          </a:p>
          <a:p>
            <a:r>
              <a:rPr lang="en-US" dirty="0"/>
              <a:t>Resupinate to effused-reflexed; </a:t>
            </a:r>
            <a:r>
              <a:rPr lang="en-US" dirty="0" err="1"/>
              <a:t>monomitic</a:t>
            </a:r>
            <a:r>
              <a:rPr lang="en-US" dirty="0"/>
              <a:t>; clamps; slightly dextrinoid spores; </a:t>
            </a:r>
          </a:p>
          <a:p>
            <a:endParaRPr lang="en-US" dirty="0"/>
          </a:p>
          <a:p>
            <a:r>
              <a:rPr lang="en-US" dirty="0"/>
              <a:t>Cousin of </a:t>
            </a:r>
            <a:r>
              <a:rPr lang="en-US" dirty="0" err="1"/>
              <a:t>Pseudomerulius</a:t>
            </a:r>
            <a:r>
              <a:rPr lang="en-US" dirty="0"/>
              <a:t> </a:t>
            </a:r>
            <a:r>
              <a:rPr lang="en-US" dirty="0" err="1"/>
              <a:t>curtisii</a:t>
            </a:r>
            <a:r>
              <a:rPr lang="en-US" dirty="0"/>
              <a:t> and </a:t>
            </a:r>
            <a:r>
              <a:rPr lang="en-US" dirty="0" err="1"/>
              <a:t>Tapinella</a:t>
            </a:r>
            <a:r>
              <a:rPr lang="en-US" dirty="0"/>
              <a:t> </a:t>
            </a:r>
            <a:r>
              <a:rPr lang="en-US" dirty="0" err="1"/>
              <a:t>panuoides</a:t>
            </a:r>
            <a:r>
              <a:rPr lang="en-US" dirty="0"/>
              <a:t> (both have rudimentary caps); </a:t>
            </a:r>
            <a:r>
              <a:rPr lang="en-US" dirty="0" err="1"/>
              <a:t>Tapinella</a:t>
            </a:r>
            <a:r>
              <a:rPr lang="en-US" dirty="0"/>
              <a:t> </a:t>
            </a:r>
            <a:r>
              <a:rPr lang="en-US" dirty="0" err="1"/>
              <a:t>atrotomentosa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10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FBs </a:t>
            </a:r>
            <a:r>
              <a:rPr lang="en-US" dirty="0" err="1"/>
              <a:t>vry</a:t>
            </a:r>
            <a:r>
              <a:rPr lang="en-US" dirty="0"/>
              <a:t> soft pliable when fresh</a:t>
            </a:r>
          </a:p>
          <a:p>
            <a:endParaRPr lang="en-US" dirty="0"/>
          </a:p>
          <a:p>
            <a:r>
              <a:rPr lang="en-US" dirty="0"/>
              <a:t>Resupinate to effused-reflexed; caps zonate; </a:t>
            </a:r>
          </a:p>
          <a:p>
            <a:endParaRPr lang="en-US" dirty="0"/>
          </a:p>
          <a:p>
            <a:r>
              <a:rPr lang="en-US" dirty="0"/>
              <a:t>hymenium dark reddish brown to dark violaceous; merulioid, made up of irregular ridges, </a:t>
            </a:r>
            <a:r>
              <a:rPr lang="en-US" dirty="0" err="1"/>
              <a:t>tubercules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on a wide variety of hardwood – we see it mostly on oak – suddenly killed healthy trees</a:t>
            </a:r>
          </a:p>
          <a:p>
            <a:endParaRPr lang="en-US" dirty="0"/>
          </a:p>
          <a:p>
            <a:r>
              <a:rPr lang="en-US" dirty="0"/>
              <a:t>NYMS member Will Scott named it "Tree Bacon". Has not yet caught on on </a:t>
            </a:r>
            <a:r>
              <a:rPr lang="en-US" dirty="0" err="1"/>
              <a:t>iNaturalist</a:t>
            </a:r>
            <a:r>
              <a:rPr lang="en-US" dirty="0"/>
              <a:t>.... </a:t>
            </a:r>
          </a:p>
          <a:p>
            <a:endParaRPr lang="en-US" dirty="0"/>
          </a:p>
          <a:p>
            <a:r>
              <a:rPr lang="en-US" dirty="0"/>
              <a:t>(NYMS has started calling </a:t>
            </a:r>
            <a:r>
              <a:rPr lang="en-US" dirty="0" err="1"/>
              <a:t>Hymenochaete</a:t>
            </a:r>
            <a:r>
              <a:rPr lang="en-US" dirty="0"/>
              <a:t> </a:t>
            </a:r>
            <a:r>
              <a:rPr lang="en-US" dirty="0" err="1"/>
              <a:t>rubiginosa</a:t>
            </a:r>
            <a:r>
              <a:rPr lang="en-US" dirty="0"/>
              <a:t> “False Tree Bacon”)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r>
              <a:rPr lang="en-US" dirty="0">
                <a:effectLst/>
              </a:rPr>
              <a:t>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 P.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atkinsoniana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Coccineo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refers to the scarlet red-orange fertile layer and "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refers to the yellow subiculum beneath it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 this morel hunting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229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special relationship with </a:t>
            </a:r>
            <a:r>
              <a:rPr lang="en-US" dirty="0" err="1"/>
              <a:t>Stereum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75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6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Agaricales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Cyphellaceae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FBs are usually effused-reflexed</a:t>
            </a:r>
          </a:p>
          <a:p>
            <a:endParaRPr lang="en-US" dirty="0"/>
          </a:p>
          <a:p>
            <a:r>
              <a:rPr lang="en-US" dirty="0"/>
              <a:t>Saprophytic &amp; parasitic on stumps, trunks, branches, of deciduous trees; </a:t>
            </a:r>
          </a:p>
          <a:p>
            <a:endParaRPr lang="en-US" dirty="0"/>
          </a:p>
          <a:p>
            <a:r>
              <a:rPr lang="en-US" dirty="0"/>
              <a:t>Causes Silver Leaf Disease, infecting fruit trees w a toxin that causes the upper epidermis of the leaf to separate from the layer beneath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159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Hymenochaetales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Hymenochaetaceae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Fully resupinate to effused-reflexed</a:t>
            </a:r>
          </a:p>
          <a:p>
            <a:endParaRPr lang="en-US" dirty="0"/>
          </a:p>
          <a:p>
            <a:r>
              <a:rPr lang="en-US" dirty="0" err="1"/>
              <a:t>fka</a:t>
            </a:r>
            <a:r>
              <a:rPr lang="en-US" dirty="0"/>
              <a:t> </a:t>
            </a:r>
            <a:r>
              <a:rPr lang="en-US" dirty="0" err="1"/>
              <a:t>Hymenochaete</a:t>
            </a:r>
            <a:r>
              <a:rPr lang="en-US" dirty="0"/>
              <a:t> </a:t>
            </a:r>
            <a:r>
              <a:rPr lang="en-US" dirty="0" err="1"/>
              <a:t>agglutinans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5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Many of the fungi you’ll see in this presentation can be identified w/o a microscope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See </a:t>
            </a:r>
            <a:r>
              <a:rPr lang="en-US" dirty="0" err="1"/>
              <a:t>biblio</a:t>
            </a:r>
            <a:r>
              <a:rPr lang="en-US" dirty="0"/>
              <a:t> hand out; much of the literature is available online…</a:t>
            </a:r>
          </a:p>
          <a:p>
            <a:pPr marL="228600" indent="-228600">
              <a:buAutoNum type="arabicPeriod"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431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Hymenochaetales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Repetobasidiaceae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FBs are Stipitate, and can become confluent (caps grow together)</a:t>
            </a:r>
          </a:p>
          <a:p>
            <a:endParaRPr lang="en-US" dirty="0"/>
          </a:p>
          <a:p>
            <a:r>
              <a:rPr lang="en-US" dirty="0"/>
              <a:t>Most members of the genus are tropical - sub-tropical; </a:t>
            </a:r>
          </a:p>
          <a:p>
            <a:endParaRPr lang="en-US" dirty="0"/>
          </a:p>
          <a:p>
            <a:r>
              <a:rPr lang="en-US" dirty="0"/>
              <a:t>four species in NA (1 of which is sub-tropical); </a:t>
            </a:r>
          </a:p>
          <a:p>
            <a:endParaRPr lang="en-US" dirty="0"/>
          </a:p>
          <a:p>
            <a:r>
              <a:rPr lang="en-US" dirty="0"/>
              <a:t>they are prob. species complexes; </a:t>
            </a:r>
          </a:p>
          <a:p>
            <a:endParaRPr lang="en-US" dirty="0"/>
          </a:p>
          <a:p>
            <a:r>
              <a:rPr lang="en-US" dirty="0"/>
              <a:t>terrestrial or on woody debris</a:t>
            </a:r>
          </a:p>
          <a:p>
            <a:endParaRPr lang="en-US" dirty="0"/>
          </a:p>
          <a:p>
            <a:r>
              <a:rPr lang="en-US" dirty="0"/>
              <a:t>These would be good candidates for sequencing....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53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Cystostereaceae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Perennial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FBs are resupinate to effused-reflexed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be </a:t>
            </a:r>
            <a:r>
              <a:rPr lang="en-US" dirty="0" err="1"/>
              <a:t>IDd</a:t>
            </a:r>
            <a:r>
              <a:rPr lang="en-US" dirty="0"/>
              <a:t> in the field by contrasting cap/hymenium color, tuberculate hymenium &amp; odor (pleasant, aromatic odor when fresh)</a:t>
            </a:r>
          </a:p>
          <a:p>
            <a:endParaRPr lang="en-US" dirty="0"/>
          </a:p>
          <a:p>
            <a:r>
              <a:rPr lang="en-US" dirty="0"/>
              <a:t>light-colored tuberculate hymenium; </a:t>
            </a:r>
          </a:p>
          <a:p>
            <a:endParaRPr lang="en-US" dirty="0"/>
          </a:p>
          <a:p>
            <a:r>
              <a:rPr lang="en-US" dirty="0"/>
              <a:t>cap (if present), dark, carbonaceous, tough; </a:t>
            </a:r>
          </a:p>
          <a:p>
            <a:endParaRPr lang="en-US" dirty="0"/>
          </a:p>
          <a:p>
            <a:r>
              <a:rPr lang="en-US" dirty="0"/>
              <a:t>dimitic, with generative &amp; skeletal hyphae; </a:t>
            </a:r>
          </a:p>
          <a:p>
            <a:endParaRPr lang="en-US" dirty="0"/>
          </a:p>
          <a:p>
            <a:r>
              <a:rPr lang="en-US" dirty="0"/>
              <a:t>inflated, balloon-like </a:t>
            </a:r>
            <a:r>
              <a:rPr lang="en-US" dirty="0" err="1"/>
              <a:t>gloeocystidia</a:t>
            </a:r>
            <a:r>
              <a:rPr lang="en-US" dirty="0"/>
              <a:t>; </a:t>
            </a:r>
          </a:p>
          <a:p>
            <a:endParaRPr lang="en-US" dirty="0"/>
          </a:p>
          <a:p>
            <a:r>
              <a:rPr lang="en-US" dirty="0"/>
              <a:t>occurs on hardwood &amp; conifer – here it is on birch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239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FBs are spathulate-flabellate to Stipitate</a:t>
            </a:r>
          </a:p>
          <a:p>
            <a:endParaRPr lang="en-US" dirty="0"/>
          </a:p>
          <a:p>
            <a:r>
              <a:rPr lang="en-US" dirty="0"/>
              <a:t>fleshy, soft when fresh, brittle dry;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9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Polyporales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Meruliaceae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FBs are spathulate-flabellate to stipitate </a:t>
            </a:r>
          </a:p>
          <a:p>
            <a:endParaRPr lang="en-US" dirty="0"/>
          </a:p>
          <a:p>
            <a:r>
              <a:rPr lang="en-US" dirty="0"/>
              <a:t>fleshy; soft when fresh, brittle dry; </a:t>
            </a:r>
          </a:p>
          <a:p>
            <a:endParaRPr lang="en-US" dirty="0"/>
          </a:p>
          <a:p>
            <a:r>
              <a:rPr lang="en-US" dirty="0"/>
              <a:t>on humid, bare soil, often around the entrances of small mammal dens, around tree roots, etc.</a:t>
            </a:r>
          </a:p>
          <a:p>
            <a:endParaRPr lang="en-US" dirty="0"/>
          </a:p>
          <a:p>
            <a:r>
              <a:rPr lang="en-US" dirty="0"/>
              <a:t>Fruits in the same spot year after year - this is under a beech tree in northern NJ, where I've seen it 3 years in a 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66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Russulales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FBs are effused-reflexed</a:t>
            </a:r>
          </a:p>
          <a:p>
            <a:endParaRPr lang="en-US" dirty="0"/>
          </a:p>
          <a:p>
            <a:r>
              <a:rPr lang="en-US" dirty="0"/>
              <a:t>Perennial, on hardwood (mostly oak); </a:t>
            </a:r>
          </a:p>
          <a:p>
            <a:endParaRPr lang="en-US" dirty="0"/>
          </a:p>
          <a:p>
            <a:r>
              <a:rPr lang="en-US" dirty="0"/>
              <a:t>Can look a lot like C. </a:t>
            </a:r>
            <a:r>
              <a:rPr lang="en-US" dirty="0" err="1"/>
              <a:t>murrayi</a:t>
            </a:r>
            <a:r>
              <a:rPr lang="en-US" dirty="0"/>
              <a:t>, but this has a smooth hymenium &amp; under the microscope it is </a:t>
            </a:r>
            <a:r>
              <a:rPr lang="en-US" dirty="0" err="1"/>
              <a:t>monomitic</a:t>
            </a:r>
            <a:r>
              <a:rPr lang="en-US" dirty="0"/>
              <a:t>, has smooth, thick walled, amyloid spores</a:t>
            </a:r>
          </a:p>
          <a:p>
            <a:endParaRPr lang="en-US" dirty="0"/>
          </a:p>
          <a:p>
            <a:r>
              <a:rPr lang="en-US" dirty="0"/>
              <a:t>causes a very slow acting white pocket-rot; that preserves the structural integrity of the wood decades</a:t>
            </a:r>
          </a:p>
          <a:p>
            <a:endParaRPr lang="en-US" dirty="0"/>
          </a:p>
          <a:p>
            <a:r>
              <a:rPr lang="en-US" dirty="0" err="1"/>
              <a:t>prob</a:t>
            </a:r>
            <a:r>
              <a:rPr lang="en-US" dirty="0"/>
              <a:t> produces anti-fungal chemicals - never see other fungi growing on wood inhabited by it</a:t>
            </a:r>
          </a:p>
          <a:p>
            <a:endParaRPr lang="en-US" dirty="0"/>
          </a:p>
          <a:p>
            <a:r>
              <a:rPr lang="en-US" dirty="0"/>
              <a:t>Don’t see it too often, but can be locally common (everywhere in Great Swamp, NJ) – in NYC we see it Queens, Staten Island – and in the past 3 months Sigrid found it in Bronx, and Prospect 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76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Floccose: covered with or consisting of woolly tufts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mycorrhizal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corticioid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fungi appear to be decomposers, but they’re actually using wood as a stable surface to support their fructifications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85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Atheliales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Atheliaceae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 err="1"/>
              <a:t>Byssocorticium</a:t>
            </a:r>
            <a:r>
              <a:rPr lang="en-US" dirty="0"/>
              <a:t> </a:t>
            </a:r>
            <a:r>
              <a:rPr lang="en-US" dirty="0" err="1"/>
              <a:t>pulchrum</a:t>
            </a:r>
            <a:r>
              <a:rPr lang="en-US" dirty="0"/>
              <a:t> is indistinguishable </a:t>
            </a:r>
            <a:r>
              <a:rPr lang="en-US" dirty="0" err="1"/>
              <a:t>marcroscopically</a:t>
            </a:r>
            <a:r>
              <a:rPr lang="en-US" dirty="0"/>
              <a:t>; </a:t>
            </a:r>
          </a:p>
          <a:p>
            <a:endParaRPr lang="en-US" dirty="0"/>
          </a:p>
          <a:p>
            <a:r>
              <a:rPr lang="en-US" dirty="0"/>
              <a:t>The spores of B. </a:t>
            </a:r>
            <a:r>
              <a:rPr lang="en-US" dirty="0" err="1"/>
              <a:t>atrovirens</a:t>
            </a:r>
            <a:r>
              <a:rPr lang="en-US" dirty="0"/>
              <a:t> are 3-4 m in diameter; </a:t>
            </a:r>
          </a:p>
          <a:p>
            <a:endParaRPr lang="en-US" dirty="0"/>
          </a:p>
          <a:p>
            <a:r>
              <a:rPr lang="en-US" dirty="0"/>
              <a:t>B. </a:t>
            </a:r>
            <a:r>
              <a:rPr lang="en-US" dirty="0" err="1"/>
              <a:t>pulchrum</a:t>
            </a:r>
            <a:r>
              <a:rPr lang="en-US" dirty="0"/>
              <a:t> are larger, 5-6 in diam.</a:t>
            </a:r>
          </a:p>
          <a:p>
            <a:endParaRPr lang="en-US" dirty="0"/>
          </a:p>
          <a:p>
            <a:r>
              <a:rPr lang="en-US" dirty="0"/>
              <a:t>Very common on hardwood logs, woody debris, leaf litter</a:t>
            </a:r>
          </a:p>
          <a:p>
            <a:endParaRPr lang="en-US" dirty="0"/>
          </a:p>
          <a:p>
            <a:r>
              <a:rPr lang="en-US" dirty="0"/>
              <a:t>The yellow/orange rhizomorphs in the pic belonged to a nearby </a:t>
            </a:r>
            <a:r>
              <a:rPr lang="en-US" dirty="0" err="1"/>
              <a:t>Hydnophlebia</a:t>
            </a:r>
            <a:r>
              <a:rPr lang="en-US" dirty="0"/>
              <a:t> </a:t>
            </a:r>
            <a:r>
              <a:rPr lang="en-US" dirty="0" err="1"/>
              <a:t>chrysorhiza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99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Atheliales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Atheliaceae</a:t>
            </a:r>
            <a:r>
              <a:rPr lang="en-US" dirty="0">
                <a:effectLst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Piloderma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bicolor?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Distinguishing features  are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monomitic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hyphal system, thick-walled spores, clavate basidia; septate hyphae, no clamps, no cystidia; anastomosed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rhizomorphal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hyphae covered with rod-shaped crystals;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subicular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hyphae covered with small yellow grains, visible in Melzer’s.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Genus is widespread, contains six species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on decayed wood or litter in acidic forest soils, they can develop on any substrate that offers support: soil, rocks, moss, etc.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yellow rhizomorphs can be found growing in litter or humus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589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Thelephorales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Thelephoraceae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French mycologist Hubert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Bourdot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said it best: “God created the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Corticees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the Devil created the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Tomentellae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mycorrhizal;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effused, lightly attached to easily separable,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hypochnoid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tomentose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rhizomorphs often present; hyphal system dimitic (sometimes with skeletal hyphae in the rhizomorphs); spores echinulate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difficult to sort 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possibly T. </a:t>
            </a:r>
            <a:r>
              <a:rPr lang="en-US" dirty="0" err="1"/>
              <a:t>umbrinospora</a:t>
            </a:r>
            <a:r>
              <a:rPr lang="en-US" dirty="0"/>
              <a:t> (it has this general aspect/color, and is common 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a variety of hardwood trees)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0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Originally described from the Asian Pacific region where it is widespread;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accidentally introduced to the Caribbean in colonial times – perhaps via the Breadfruit trade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Closely related to 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polytricha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another Asian species not found in NA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creeping northward – last year Greg Thorn, visiting NYMS from Canada sequenced a collection from Prospect Park, Brooklyn &amp; was surprised to learn it was A. cornea!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collation pictured here, from Randall’s Island, Manhattan, last November, was sequenced and proved to be A. cornea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23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Take notes and document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Micrscope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209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goodbye to </a:t>
            </a:r>
            <a:r>
              <a:rPr lang="en-US" dirty="0" err="1"/>
              <a:t>Exidia</a:t>
            </a:r>
            <a:r>
              <a:rPr lang="en-US" dirty="0"/>
              <a:t> </a:t>
            </a:r>
            <a:r>
              <a:rPr lang="en-US" dirty="0" err="1"/>
              <a:t>recisa</a:t>
            </a:r>
            <a:r>
              <a:rPr lang="en-US" dirty="0"/>
              <a:t> and say hello to </a:t>
            </a:r>
            <a:r>
              <a:rPr lang="en-US" dirty="0" err="1"/>
              <a:t>Exidia</a:t>
            </a:r>
            <a:r>
              <a:rPr lang="en-US" dirty="0"/>
              <a:t> </a:t>
            </a:r>
            <a:r>
              <a:rPr lang="en-US" dirty="0" err="1"/>
              <a:t>crenata</a:t>
            </a:r>
            <a:r>
              <a:rPr lang="en-US" dirty="0"/>
              <a:t>!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recent studies have show that </a:t>
            </a:r>
            <a:r>
              <a:rPr lang="en-US" dirty="0" err="1"/>
              <a:t>Exidia</a:t>
            </a:r>
            <a:r>
              <a:rPr lang="en-US" dirty="0"/>
              <a:t> </a:t>
            </a:r>
            <a:r>
              <a:rPr lang="en-US" dirty="0" err="1"/>
              <a:t>recisa</a:t>
            </a:r>
            <a:r>
              <a:rPr lang="en-US" dirty="0"/>
              <a:t> is a European species occurring (almost exclusively) on willow; </a:t>
            </a:r>
            <a:r>
              <a:rPr lang="en-US" dirty="0" err="1"/>
              <a:t>Exidia</a:t>
            </a:r>
            <a:r>
              <a:rPr lang="en-US" dirty="0"/>
              <a:t> </a:t>
            </a:r>
            <a:r>
              <a:rPr lang="en-US" dirty="0" err="1"/>
              <a:t>recisa</a:t>
            </a:r>
            <a:r>
              <a:rPr lang="en-US" dirty="0"/>
              <a:t> has only been confirmed from Newfoundland, also on willow…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northeastern </a:t>
            </a:r>
            <a:r>
              <a:rPr lang="en-US" dirty="0" err="1"/>
              <a:t>Exidia</a:t>
            </a:r>
            <a:r>
              <a:rPr lang="en-US" dirty="0"/>
              <a:t>, fruiting on a wide variety of hardwood, was described by </a:t>
            </a:r>
            <a:r>
              <a:rPr lang="en-US" dirty="0" err="1"/>
              <a:t>Schweinitz</a:t>
            </a:r>
            <a:r>
              <a:rPr lang="en-US" dirty="0"/>
              <a:t> in 1822 from eastern PA – </a:t>
            </a:r>
            <a:r>
              <a:rPr lang="en-US" dirty="0" err="1"/>
              <a:t>Schweinitz</a:t>
            </a:r>
            <a:r>
              <a:rPr lang="en-US" dirty="0"/>
              <a:t> bestowed the epithet “</a:t>
            </a:r>
            <a:r>
              <a:rPr lang="en-US" dirty="0" err="1"/>
              <a:t>crenata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482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America; eastern &amp; southern US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specimen collected in Pu-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-la-hu-a, Ecuador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Tremella </a:t>
            </a:r>
            <a:r>
              <a:rPr lang="en-US" dirty="0" err="1"/>
              <a:t>fuciformis</a:t>
            </a:r>
            <a:r>
              <a:rPr lang="en-US" dirty="0"/>
              <a:t> is also white, but translucent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86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Convoluted, translucent to whitish brain-like </a:t>
            </a:r>
            <a:r>
              <a:rPr lang="en-US" dirty="0" err="1"/>
              <a:t>fbs</a:t>
            </a:r>
            <a:r>
              <a:rPr lang="en-US" dirty="0"/>
              <a:t> with hard, white calcareous deposits scattered throughout. A common fall/winter jelly fungus in the 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8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Dacryopinax</a:t>
            </a:r>
            <a:r>
              <a:rPr lang="en-US" dirty="0"/>
              <a:t> = tear-shaped; tear-like</a:t>
            </a:r>
          </a:p>
          <a:p>
            <a:endParaRPr lang="en-US" dirty="0"/>
          </a:p>
          <a:p>
            <a:r>
              <a:rPr lang="en-US" dirty="0"/>
              <a:t>Fruiting in large troops through cracks in hardwood</a:t>
            </a:r>
          </a:p>
          <a:p>
            <a:endParaRPr lang="en-US" dirty="0"/>
          </a:p>
          <a:p>
            <a:r>
              <a:rPr lang="en-US" dirty="0"/>
              <a:t>Another more common species is D. </a:t>
            </a:r>
            <a:r>
              <a:rPr lang="en-US" dirty="0" err="1"/>
              <a:t>spathularia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01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buccin</a:t>
            </a:r>
            <a:r>
              <a:rPr lang="en-US" dirty="0"/>
              <a:t> = trumpet</a:t>
            </a:r>
          </a:p>
          <a:p>
            <a:endParaRPr lang="en-US" dirty="0"/>
          </a:p>
          <a:p>
            <a:r>
              <a:rPr lang="en-US" dirty="0" err="1"/>
              <a:t>Persoon</a:t>
            </a:r>
            <a:r>
              <a:rPr lang="en-US" dirty="0"/>
              <a:t> called it Peziza buccina (didn't use a microscope)…</a:t>
            </a:r>
          </a:p>
          <a:p>
            <a:endParaRPr lang="en-US" dirty="0"/>
          </a:p>
          <a:p>
            <a:r>
              <a:rPr lang="en-US" dirty="0"/>
              <a:t>A capitate jelly fungus…</a:t>
            </a:r>
          </a:p>
          <a:p>
            <a:endParaRPr lang="en-US" dirty="0"/>
          </a:p>
          <a:p>
            <a:r>
              <a:rPr lang="en-US" dirty="0"/>
              <a:t>on hardwood</a:t>
            </a:r>
          </a:p>
          <a:p>
            <a:endParaRPr lang="en-US" dirty="0"/>
          </a:p>
          <a:p>
            <a:r>
              <a:rPr lang="en-US" dirty="0"/>
              <a:t>When dry, the ribs/ridges running down the central stalk become evident</a:t>
            </a:r>
          </a:p>
          <a:p>
            <a:endParaRPr lang="en-US" dirty="0"/>
          </a:p>
          <a:p>
            <a:r>
              <a:rPr lang="en-US" dirty="0"/>
              <a:t>As with species of </a:t>
            </a:r>
            <a:r>
              <a:rPr lang="en-US" dirty="0" err="1"/>
              <a:t>Calocera</a:t>
            </a:r>
            <a:r>
              <a:rPr lang="en-US" dirty="0"/>
              <a:t>, it has tuning fork shaped </a:t>
            </a:r>
            <a:r>
              <a:rPr lang="en-US" dirty="0" err="1"/>
              <a:t>basida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699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Dimitrios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Floudas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who did his PhD work at the Hibbett Lab at Clark, wrote and </a:t>
            </a:r>
            <a:r>
              <a:rPr lang="en-US" b="0" i="0" dirty="0">
                <a:effectLst/>
              </a:rPr>
              <a:t>article in </a:t>
            </a:r>
            <a:r>
              <a:rPr lang="en-US" b="0" i="0" dirty="0" err="1">
                <a:effectLst/>
              </a:rPr>
              <a:t>McIllvainea</a:t>
            </a:r>
            <a:r>
              <a:rPr lang="en-US" b="0" i="0" dirty="0">
                <a:effectLst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</a:rPr>
              <a:t>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are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Corticioid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Fungi in North America?”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he noted the neglect the group suffers, and how they are largely ignored by amateur mushroom clubs and at regional and national forays. He observes that "collecting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corticioid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fungi is a lonely activity."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Gary's enthusiasm for these fungi was infectious, and spread like wildfire in the NYMS – making the activity of collecting &amp; studying them  anything but lonely - it's largely what started the NYMS holding weekly walks year-round.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Gary always made sure Tom Volk and/or Larry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come to NYC from time to time to help us with 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his visits to mushrooms clubs all over the country, he tried to get people excited about them (sometimes with little success!)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4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Keys, e.g.,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Northern Europe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Vol. 1;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Stalpers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etc.</a:t>
            </a:r>
          </a:p>
          <a:p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 different keys to see how they're constructed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not get to species, but your chances of keying something out to genus are pretty good...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hit a wall, try a different key; if you hit a wall again, post your notes, pictures, and data online,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mushroomobserver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inaturalist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Crust Fungi and Polypores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fb page and see what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Annarosa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Bernicchia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Django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Grootmeyers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Bjorn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Wergen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to say; </a:t>
            </a:r>
          </a:p>
          <a:p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Document, Voucher, Sequence collections!!</a:t>
            </a: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2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and following illustrations are from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Corticiaceae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Northern Europe”, Vol. 1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Flat on the substrate with the hymenium on the outer side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Resupinate </a:t>
            </a:r>
            <a:r>
              <a:rPr lang="en-US" dirty="0" err="1"/>
              <a:t>fbs</a:t>
            </a:r>
            <a:r>
              <a:rPr lang="en-US" dirty="0"/>
              <a:t> can have numerous hymenium types, from smooth, to spiny, to tuberculate, to merulioid…. </a:t>
            </a:r>
          </a:p>
          <a:p>
            <a:endParaRPr lang="en-US" dirty="0"/>
          </a:p>
          <a:p>
            <a:r>
              <a:rPr lang="en-US" dirty="0"/>
              <a:t>resupinate </a:t>
            </a:r>
            <a:r>
              <a:rPr lang="en-US" dirty="0" err="1"/>
              <a:t>fbs</a:t>
            </a:r>
            <a:r>
              <a:rPr lang="en-US" dirty="0"/>
              <a:t> will be adhered to the substrate, sometimes easily removable, sometimes strictly adhered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8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sometimes look suspiciously like </a:t>
            </a:r>
            <a:r>
              <a:rPr lang="en-US" dirty="0" err="1"/>
              <a:t>discomycetes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Licrostroma</a:t>
            </a:r>
            <a:r>
              <a:rPr lang="en-US" dirty="0"/>
              <a:t> uses "splash cups" as a means to disperse asexual spores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6EAED-B815-E24C-87A7-471DD650FA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2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2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7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7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4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3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6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2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3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9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4000" b="-1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A12C4E7-B1CA-3C44-8D47-5F4FA927FFDF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864F8-92CF-D546-9A31-31CF07D14824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4444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282" y="1078728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6000" dirty="0"/>
              <a:t>Resistance is Futile.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5"/>
            <a:ext cx="6572814" cy="4483595"/>
          </a:xfrm>
        </p:spPr>
        <p:txBody>
          <a:bodyPr anchor="t">
            <a:normAutofit/>
          </a:bodyPr>
          <a:lstStyle/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r>
              <a:rPr lang="en-US" sz="1600" dirty="0"/>
              <a:t>Tom Bigelow</a:t>
            </a:r>
          </a:p>
          <a:p>
            <a:pPr marL="6160" indent="0">
              <a:buNone/>
            </a:pPr>
            <a:r>
              <a:rPr lang="en-US" sz="1600" dirty="0"/>
              <a:t>New York Mycological Society</a:t>
            </a:r>
          </a:p>
          <a:p>
            <a:pPr marL="6160" indent="0">
              <a:buNone/>
            </a:pPr>
            <a:r>
              <a:rPr lang="en-US" sz="1400" dirty="0" err="1"/>
              <a:t>tom_bigelow@hotmail.com</a:t>
            </a:r>
            <a:endParaRPr lang="en-US" sz="1400" dirty="0"/>
          </a:p>
          <a:p>
            <a:pPr marL="616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6B933-5F83-D842-9329-860873310B0F}"/>
              </a:ext>
            </a:extLst>
          </p:cNvPr>
          <p:cNvSpPr txBox="1"/>
          <p:nvPr/>
        </p:nvSpPr>
        <p:spPr>
          <a:xfrm>
            <a:off x="2129051" y="2921793"/>
            <a:ext cx="727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allure of </a:t>
            </a:r>
            <a:r>
              <a:rPr lang="en-US" sz="2400" dirty="0" err="1"/>
              <a:t>Corticioid</a:t>
            </a:r>
            <a:r>
              <a:rPr lang="en-US" sz="2400" dirty="0"/>
              <a:t> Fungi</a:t>
            </a:r>
          </a:p>
        </p:txBody>
      </p:sp>
    </p:spTree>
    <p:extLst>
      <p:ext uri="{BB962C8B-B14F-4D97-AF65-F5344CB8AC3E}">
        <p14:creationId xmlns:p14="http://schemas.microsoft.com/office/powerpoint/2010/main" val="183676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86599AB-9697-ED43-B938-501F75DCF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1446369"/>
            <a:ext cx="5303975" cy="3964721"/>
          </a:xfrm>
          <a:prstGeom prst="rect">
            <a:avLst/>
          </a:prstGeom>
          <a:ln w="1270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FFA42-4F26-2140-96A5-42309BFF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Fruit Body Types:</a:t>
            </a:r>
            <a:br>
              <a:rPr lang="en-US" sz="2700" dirty="0"/>
            </a:br>
            <a:r>
              <a:rPr lang="en-US" sz="2700" dirty="0"/>
              <a:t>Discoid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F70BD5-8BD4-4226-AA28-48DB7886E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err="1"/>
              <a:t>Aleurodiscus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Licrostroma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238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A5B97B9-6406-D34C-8505-E5DCF322D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743173"/>
            <a:ext cx="5303975" cy="5371113"/>
          </a:xfrm>
          <a:prstGeom prst="rect">
            <a:avLst/>
          </a:prstGeom>
          <a:ln w="1270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D6E7B-F99E-D449-9423-D3864F6B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3223296" cy="1077229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Fruit Body Type:</a:t>
            </a:r>
            <a:br>
              <a:rPr lang="en-US" sz="2400" dirty="0"/>
            </a:br>
            <a:r>
              <a:rPr lang="en-US" sz="2400" dirty="0"/>
              <a:t>Cupulate (</a:t>
            </a:r>
            <a:r>
              <a:rPr lang="en-US" sz="2400" dirty="0" err="1"/>
              <a:t>Cyphelloid</a:t>
            </a:r>
            <a:r>
              <a:rPr lang="en-US" sz="2400" dirty="0"/>
              <a:t>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47ECB4-A551-476C-AF6D-18928C1E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Flagelloscypha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Henningsomyces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Maireina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Merismodes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Resupinatus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050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B4F46FD3-6AF2-044B-9C60-4FDD86B18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1459629"/>
            <a:ext cx="5303975" cy="3938201"/>
          </a:xfrm>
          <a:prstGeom prst="rect">
            <a:avLst/>
          </a:prstGeom>
          <a:ln w="12700"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893F4-E859-3B43-80A9-66A397F6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3469574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/>
              <a:t>Fruit Body Types:</a:t>
            </a:r>
            <a:br>
              <a:rPr lang="en-US" sz="2400" dirty="0"/>
            </a:br>
            <a:r>
              <a:rPr lang="en-US" sz="2400" dirty="0"/>
              <a:t>Effused-Reflexed (</a:t>
            </a:r>
            <a:r>
              <a:rPr lang="en-US" sz="2400" dirty="0" err="1"/>
              <a:t>Stereoid</a:t>
            </a:r>
            <a:r>
              <a:rPr lang="en-US" sz="2400" dirty="0"/>
              <a:t>)</a:t>
            </a:r>
            <a:r>
              <a:rPr lang="en-US" sz="1500" dirty="0"/>
              <a:t/>
            </a:r>
            <a:br>
              <a:rPr lang="en-US" sz="1500" dirty="0"/>
            </a:br>
            <a:endParaRPr lang="en-US" sz="15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A5E4CEC-8AFA-4690-8B06-8215BAB5F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err="1"/>
              <a:t>Chondrostereum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Cystostereum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Punctularia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Stereum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Xylobolus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935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03030E7-B260-4C42-B789-D68F1405A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053" y="1366810"/>
            <a:ext cx="5303975" cy="4123840"/>
          </a:xfrm>
          <a:prstGeom prst="rect">
            <a:avLst/>
          </a:prstGeom>
          <a:ln w="1270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77D1D-6901-984B-80EA-BDC96E93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Fruit Body Types:</a:t>
            </a:r>
            <a:br>
              <a:rPr lang="en-US" sz="2400" dirty="0"/>
            </a:br>
            <a:r>
              <a:rPr lang="en-US" sz="2400" dirty="0"/>
              <a:t>Stipitate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19DADF-3D34-4F17-B841-686528790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err="1"/>
              <a:t>Cotylidia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Guepiniopsis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Podoscypha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Thelephora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77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BE0A3B0-6D7F-F04B-B533-0D9E4B87C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1247470"/>
            <a:ext cx="5303975" cy="4362519"/>
          </a:xfrm>
          <a:prstGeom prst="rect">
            <a:avLst/>
          </a:prstGeom>
          <a:ln w="1270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B1091-9A30-8E4E-9BC0-5D97246C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3223296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dirty="0"/>
              <a:t>Fru</a:t>
            </a:r>
            <a:r>
              <a:rPr lang="en-US" sz="2700" dirty="0"/>
              <a:t>it Body Type:</a:t>
            </a:r>
            <a:br>
              <a:rPr lang="en-US" sz="2700" dirty="0"/>
            </a:br>
            <a:r>
              <a:rPr lang="en-US" sz="2700" dirty="0"/>
              <a:t>Spathulate/Flabellate</a:t>
            </a: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519ED9-7833-4523-9AC5-BFEBC77A4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Stereopsis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Dacryopinax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Thelephora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845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8AE408-A0E8-C04F-943C-8554B9272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521" y="325458"/>
            <a:ext cx="4779038" cy="6206544"/>
          </a:xfrm>
          <a:prstGeom prst="rect">
            <a:avLst/>
          </a:prstGeom>
          <a:ln w="1270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8013E-F62C-3E45-AAD0-944A491B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21704"/>
            <a:ext cx="3326316" cy="1077229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Construction of </a:t>
            </a:r>
            <a:r>
              <a:rPr lang="en-US" sz="2400" dirty="0" err="1"/>
              <a:t>Corticioid</a:t>
            </a:r>
            <a:r>
              <a:rPr lang="en-US" sz="2400" dirty="0"/>
              <a:t> Fruit Bodies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116475-A3F2-4BB8-8478-C835F77F7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err="1"/>
              <a:t>Subicular</a:t>
            </a:r>
            <a:r>
              <a:rPr lang="en-US" sz="1600" dirty="0"/>
              <a:t> hyphae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Subhymenium</a:t>
            </a:r>
            <a:r>
              <a:rPr lang="en-US" sz="16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Hymenium</a:t>
            </a:r>
          </a:p>
        </p:txBody>
      </p:sp>
    </p:spTree>
    <p:extLst>
      <p:ext uri="{BB962C8B-B14F-4D97-AF65-F5344CB8AC3E}">
        <p14:creationId xmlns:p14="http://schemas.microsoft.com/office/powerpoint/2010/main" val="79030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47" y="948344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4300" dirty="0"/>
              <a:t>Resupinate Fruit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8" y="2052116"/>
            <a:ext cx="9153772" cy="3997828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Flat on the substrate with the hymenium on the outer side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Hymenium can be spiny (toothed), </a:t>
            </a:r>
            <a:r>
              <a:rPr lang="en-US" sz="2400" dirty="0" err="1"/>
              <a:t>warted</a:t>
            </a:r>
            <a:r>
              <a:rPr lang="en-US" sz="2400" dirty="0"/>
              <a:t>, reticulate, merulioid, smooth, etc.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Consistency can be leathery, cottony, waxy, granular, mealy, rubbery, gelatinous, etc.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They can be firmly or loosely attached to the substrate</a:t>
            </a:r>
          </a:p>
          <a:p>
            <a:pPr marL="6160" indent="0">
              <a:buNone/>
            </a:pPr>
            <a:endParaRPr lang="en-US" sz="2400" dirty="0"/>
          </a:p>
          <a:p>
            <a:pPr marL="616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25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1C7FD-33F8-9A44-950F-EAD8F9C17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err="1"/>
              <a:t>Corticium</a:t>
            </a:r>
            <a:r>
              <a:rPr lang="en-US" sz="3600" i="1" dirty="0"/>
              <a:t> </a:t>
            </a:r>
            <a:r>
              <a:rPr lang="en-US" sz="3600" i="1" dirty="0" err="1"/>
              <a:t>roseum</a:t>
            </a:r>
            <a:endParaRPr lang="en-US" sz="36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FBE6CD-08B4-F541-8210-93753C56D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723869"/>
            <a:ext cx="7958331" cy="4289581"/>
          </a:xfrm>
        </p:spPr>
      </p:pic>
    </p:spTree>
    <p:extLst>
      <p:ext uri="{BB962C8B-B14F-4D97-AF65-F5344CB8AC3E}">
        <p14:creationId xmlns:p14="http://schemas.microsoft.com/office/powerpoint/2010/main" val="403701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73F-EE55-A24C-B110-946BE966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12" y="548640"/>
            <a:ext cx="4223127" cy="5998464"/>
          </a:xfrm>
        </p:spPr>
        <p:txBody>
          <a:bodyPr>
            <a:normAutofit/>
          </a:bodyPr>
          <a:lstStyle/>
          <a:p>
            <a:pPr algn="l"/>
            <a:r>
              <a:rPr lang="en-US" sz="2400" i="1" dirty="0" err="1"/>
              <a:t>Corticium</a:t>
            </a:r>
            <a:r>
              <a:rPr lang="en-US" sz="2400" i="1" dirty="0"/>
              <a:t> </a:t>
            </a:r>
            <a:r>
              <a:rPr lang="en-US" sz="2400" i="1" dirty="0" err="1"/>
              <a:t>roseum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a. Section through fruit body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b. Hypha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c. Spores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d. </a:t>
            </a:r>
            <a:r>
              <a:rPr lang="en-US" sz="1800" dirty="0" err="1"/>
              <a:t>Dendrohyphidia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e. Basidia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f. </a:t>
            </a:r>
            <a:r>
              <a:rPr lang="en-US" sz="1800" dirty="0" err="1"/>
              <a:t>Probasidial</a:t>
            </a:r>
            <a:r>
              <a:rPr lang="en-US" sz="1800" dirty="0"/>
              <a:t> bladder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41CAD8-417B-7543-BB60-2D313E94F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8176" y="548640"/>
            <a:ext cx="4334256" cy="5998464"/>
          </a:xfrm>
        </p:spPr>
      </p:pic>
    </p:spTree>
    <p:extLst>
      <p:ext uri="{BB962C8B-B14F-4D97-AF65-F5344CB8AC3E}">
        <p14:creationId xmlns:p14="http://schemas.microsoft.com/office/powerpoint/2010/main" val="179285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D1C-590F-6441-92CB-896181DA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Dendrothele</a:t>
            </a:r>
            <a:r>
              <a:rPr lang="en-US" i="1" dirty="0"/>
              <a:t> </a:t>
            </a:r>
            <a:r>
              <a:rPr lang="en-US" i="1" dirty="0" err="1"/>
              <a:t>nivosa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64B5AC-D9A8-BA44-958F-22B51005F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6"/>
            <a:ext cx="7958331" cy="4593006"/>
          </a:xfrm>
        </p:spPr>
      </p:pic>
    </p:spTree>
    <p:extLst>
      <p:ext uri="{BB962C8B-B14F-4D97-AF65-F5344CB8AC3E}">
        <p14:creationId xmlns:p14="http://schemas.microsoft.com/office/powerpoint/2010/main" val="15079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5617F-8436-4043-85F8-6101EACE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300" dirty="0"/>
              <a:t>What are </a:t>
            </a:r>
            <a:r>
              <a:rPr lang="en-US" sz="4300" dirty="0" err="1"/>
              <a:t>corticioid</a:t>
            </a:r>
            <a:r>
              <a:rPr lang="en-US" sz="4300" dirty="0"/>
              <a:t> fungi?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93B44-2673-A146-A087-FC97FF7FD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8647150" cy="2913584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Fruiting bodies often resupinate, growing on wood, woody debris, bark, leaf litter, etc.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No taxonomic status, encompasses many genera in different orders and families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An artificial assemblage for the sake of convenience</a:t>
            </a:r>
          </a:p>
        </p:txBody>
      </p:sp>
    </p:spTree>
    <p:extLst>
      <p:ext uri="{BB962C8B-B14F-4D97-AF65-F5344CB8AC3E}">
        <p14:creationId xmlns:p14="http://schemas.microsoft.com/office/powerpoint/2010/main" val="2103866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9B75-2305-B743-A52A-EC8D813A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 err="1"/>
              <a:t>Peniophora</a:t>
            </a:r>
            <a:r>
              <a:rPr lang="en-US" sz="3600" i="1" dirty="0"/>
              <a:t> </a:t>
            </a:r>
            <a:r>
              <a:rPr lang="en-US" sz="3600" i="1" dirty="0" err="1"/>
              <a:t>albobadia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(Giraffe Spots)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BD039D-6C4E-6D40-8E02-6E2B4828F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7913" y="2067628"/>
            <a:ext cx="8166120" cy="4318182"/>
          </a:xfrm>
        </p:spPr>
      </p:pic>
    </p:spTree>
    <p:extLst>
      <p:ext uri="{BB962C8B-B14F-4D97-AF65-F5344CB8AC3E}">
        <p14:creationId xmlns:p14="http://schemas.microsoft.com/office/powerpoint/2010/main" val="2174634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6123-9AC6-984E-A437-16713D8E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Peniophora</a:t>
            </a:r>
            <a:r>
              <a:rPr lang="en-US" i="1" dirty="0"/>
              <a:t> </a:t>
            </a:r>
            <a:r>
              <a:rPr lang="en-US" i="1" dirty="0" err="1"/>
              <a:t>rufa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E4E8D6-D700-8C49-9EF5-498022255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9" y="1586753"/>
            <a:ext cx="7958330" cy="4652682"/>
          </a:xfrm>
        </p:spPr>
      </p:pic>
    </p:spTree>
    <p:extLst>
      <p:ext uri="{BB962C8B-B14F-4D97-AF65-F5344CB8AC3E}">
        <p14:creationId xmlns:p14="http://schemas.microsoft.com/office/powerpoint/2010/main" val="362917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63A1-761B-2F49-ABA3-E529F0EB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Phlebiopsis</a:t>
            </a:r>
            <a:r>
              <a:rPr lang="en-US" i="1" dirty="0"/>
              <a:t> </a:t>
            </a:r>
            <a:r>
              <a:rPr lang="en-US" i="1" dirty="0" err="1"/>
              <a:t>crassa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EEACC7-37DA-BC4A-92A2-8536EB706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7288" y="1721225"/>
            <a:ext cx="8632851" cy="4741568"/>
          </a:xfrm>
        </p:spPr>
      </p:pic>
    </p:spTree>
    <p:extLst>
      <p:ext uri="{BB962C8B-B14F-4D97-AF65-F5344CB8AC3E}">
        <p14:creationId xmlns:p14="http://schemas.microsoft.com/office/powerpoint/2010/main" val="3123029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3A2B-272F-004A-B135-CAB1BB85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Rhizochaete</a:t>
            </a:r>
            <a:r>
              <a:rPr lang="en-US" i="1" dirty="0"/>
              <a:t> </a:t>
            </a:r>
            <a:r>
              <a:rPr lang="en-US" i="1" dirty="0" err="1"/>
              <a:t>radicata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28D678-EC85-ED48-9D5C-656D79D6C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19518"/>
            <a:ext cx="7958331" cy="4988858"/>
          </a:xfrm>
        </p:spPr>
      </p:pic>
    </p:spTree>
    <p:extLst>
      <p:ext uri="{BB962C8B-B14F-4D97-AF65-F5344CB8AC3E}">
        <p14:creationId xmlns:p14="http://schemas.microsoft.com/office/powerpoint/2010/main" val="267253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D7D7-9B35-CD41-9034-5C4D7E85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090059" cy="1077229"/>
          </a:xfrm>
        </p:spPr>
        <p:txBody>
          <a:bodyPr>
            <a:normAutofit fontScale="90000"/>
          </a:bodyPr>
          <a:lstStyle/>
          <a:p>
            <a:r>
              <a:rPr lang="en-US" sz="2400" i="1" dirty="0" err="1"/>
              <a:t>Rhizochaete</a:t>
            </a:r>
            <a:r>
              <a:rPr lang="en-US" sz="2400" i="1" dirty="0"/>
              <a:t> </a:t>
            </a:r>
            <a:r>
              <a:rPr lang="en-US" sz="2400" i="1" dirty="0" err="1"/>
              <a:t>radicata</a:t>
            </a:r>
            <a:r>
              <a:rPr lang="en-US" sz="2400" i="1" dirty="0"/>
              <a:t/>
            </a:r>
            <a:br>
              <a:rPr lang="en-US" sz="2400" i="1" dirty="0"/>
            </a:br>
            <a:r>
              <a:rPr lang="en-US" sz="2400" i="1" dirty="0"/>
              <a:t/>
            </a:r>
            <a:br>
              <a:rPr lang="en-US" sz="2400" i="1" dirty="0"/>
            </a:br>
            <a:r>
              <a:rPr lang="en-US" sz="2400" i="1" dirty="0" err="1"/>
              <a:t>Rhizochaete</a:t>
            </a:r>
            <a:r>
              <a:rPr lang="en-US" sz="2400" i="1" dirty="0"/>
              <a:t> </a:t>
            </a:r>
            <a:r>
              <a:rPr lang="en-US" sz="2400" i="1" dirty="0" err="1"/>
              <a:t>filamentosa</a:t>
            </a:r>
            <a:endParaRPr lang="en-US" sz="24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C03163-9383-9D45-8FC6-7AB27F497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4157" y="615723"/>
            <a:ext cx="6294941" cy="58612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CE5EE7-1483-324B-BD2B-BFC2149D28D9}"/>
              </a:ext>
            </a:extLst>
          </p:cNvPr>
          <p:cNvSpPr txBox="1"/>
          <p:nvPr/>
        </p:nvSpPr>
        <p:spPr>
          <a:xfrm>
            <a:off x="7841728" y="2499814"/>
            <a:ext cx="2937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Subicular</a:t>
            </a:r>
            <a:r>
              <a:rPr lang="en-US" dirty="0"/>
              <a:t> hyphae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b. Basidiospores</a:t>
            </a:r>
          </a:p>
          <a:p>
            <a:endParaRPr lang="en-US" dirty="0"/>
          </a:p>
          <a:p>
            <a:r>
              <a:rPr lang="en-US" dirty="0"/>
              <a:t>c. Basidia</a:t>
            </a:r>
          </a:p>
          <a:p>
            <a:endParaRPr lang="en-US" dirty="0"/>
          </a:p>
          <a:p>
            <a:r>
              <a:rPr lang="en-US" dirty="0"/>
              <a:t>d. Cystidia</a:t>
            </a:r>
          </a:p>
        </p:txBody>
      </p:sp>
    </p:spTree>
    <p:extLst>
      <p:ext uri="{BB962C8B-B14F-4D97-AF65-F5344CB8AC3E}">
        <p14:creationId xmlns:p14="http://schemas.microsoft.com/office/powerpoint/2010/main" val="288326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66FA-F962-2F4D-A6A7-9296B992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Terana</a:t>
            </a:r>
            <a:r>
              <a:rPr lang="en-US" i="1" dirty="0"/>
              <a:t> </a:t>
            </a:r>
            <a:r>
              <a:rPr lang="en-US" i="1" dirty="0" err="1"/>
              <a:t>caerulea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(Cobalt Crust; Blue Velvet Crust)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665C56-9451-9A49-801A-64067E78A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3748" y="2030279"/>
            <a:ext cx="8074617" cy="4324026"/>
          </a:xfrm>
        </p:spPr>
      </p:pic>
    </p:spTree>
    <p:extLst>
      <p:ext uri="{BB962C8B-B14F-4D97-AF65-F5344CB8AC3E}">
        <p14:creationId xmlns:p14="http://schemas.microsoft.com/office/powerpoint/2010/main" val="999141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098E4-E069-BA49-8B66-9B0B8500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Xenasmatella</a:t>
            </a:r>
            <a:r>
              <a:rPr lang="en-US" i="1" dirty="0"/>
              <a:t> </a:t>
            </a:r>
            <a:r>
              <a:rPr lang="en-US" i="1" dirty="0" err="1"/>
              <a:t>vaga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D255E-BB9F-2844-A746-A3D6738AA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0793" y="1549831"/>
            <a:ext cx="8818536" cy="5021451"/>
          </a:xfrm>
        </p:spPr>
      </p:pic>
    </p:spTree>
    <p:extLst>
      <p:ext uri="{BB962C8B-B14F-4D97-AF65-F5344CB8AC3E}">
        <p14:creationId xmlns:p14="http://schemas.microsoft.com/office/powerpoint/2010/main" val="91383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FADD-AA8D-3E4F-995C-8252F78B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Bulbillomyces</a:t>
            </a:r>
            <a:r>
              <a:rPr lang="en-US" i="1" dirty="0"/>
              <a:t> </a:t>
            </a:r>
            <a:r>
              <a:rPr lang="en-US" i="1" dirty="0" err="1"/>
              <a:t>farinosus</a:t>
            </a:r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BFE24-9B6D-AA4B-BB52-17317B58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now covered field&#10;&#10;Description automatically generated">
            <a:extLst>
              <a:ext uri="{FF2B5EF4-FFF2-40B4-BE49-F238E27FC236}">
                <a16:creationId xmlns:a16="http://schemas.microsoft.com/office/drawing/2014/main" id="{16E40B69-C7D6-7C4B-8603-142E4B0C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368" y="1663699"/>
            <a:ext cx="8847437" cy="4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3729A-2771-FA41-8285-6B86603A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Hydnophlebia</a:t>
            </a:r>
            <a:r>
              <a:rPr lang="en-US" i="1" dirty="0"/>
              <a:t> </a:t>
            </a:r>
            <a:r>
              <a:rPr lang="en-US" i="1" dirty="0" err="1"/>
              <a:t>chrysorhiza</a:t>
            </a:r>
            <a:r>
              <a:rPr lang="en-US" i="1" dirty="0"/>
              <a:t/>
            </a:r>
            <a:br>
              <a:rPr lang="en-US" i="1" dirty="0"/>
            </a:br>
            <a:r>
              <a:rPr lang="en-US" sz="2400" dirty="0"/>
              <a:t>(Spreading Yellow Tooth)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459AAE-623F-BB48-BAA8-8E5BBDE98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3644" y="1885285"/>
            <a:ext cx="8296496" cy="4614369"/>
          </a:xfrm>
        </p:spPr>
      </p:pic>
    </p:spTree>
    <p:extLst>
      <p:ext uri="{BB962C8B-B14F-4D97-AF65-F5344CB8AC3E}">
        <p14:creationId xmlns:p14="http://schemas.microsoft.com/office/powerpoint/2010/main" val="1850293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1E8E7-E5A1-2F49-85BF-7DFDA5A20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Radulodon</a:t>
            </a:r>
            <a:r>
              <a:rPr lang="en-US" i="1" dirty="0"/>
              <a:t> </a:t>
            </a:r>
            <a:r>
              <a:rPr lang="en-US" i="1" dirty="0" err="1"/>
              <a:t>copelandii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(Asian Beauty)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69BB0-56C0-6D45-B2BF-E8D835B4D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751309"/>
            <a:ext cx="7958331" cy="4711484"/>
          </a:xfrm>
        </p:spPr>
      </p:pic>
    </p:spTree>
    <p:extLst>
      <p:ext uri="{BB962C8B-B14F-4D97-AF65-F5344CB8AC3E}">
        <p14:creationId xmlns:p14="http://schemas.microsoft.com/office/powerpoint/2010/main" val="156083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D797-BB4E-2947-B780-D2D32B16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300" dirty="0"/>
              <a:t>What are they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5DA2-9F21-9F42-8C30-FC99B510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1711876"/>
            <a:ext cx="9933228" cy="3997828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Most are saprobes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Some are pathogens, e.g., </a:t>
            </a:r>
            <a:r>
              <a:rPr lang="en-US" sz="2400" i="1" dirty="0" err="1"/>
              <a:t>Chondrostereum</a:t>
            </a:r>
            <a:endParaRPr lang="en-US" sz="2400" i="1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Some are parasites, e.g., </a:t>
            </a:r>
            <a:r>
              <a:rPr lang="en-US" sz="2400" i="1" dirty="0" err="1"/>
              <a:t>Athelia</a:t>
            </a:r>
            <a:r>
              <a:rPr lang="en-US" sz="2400" dirty="0"/>
              <a:t>, </a:t>
            </a:r>
            <a:r>
              <a:rPr lang="en-US" sz="2400" i="1" dirty="0" err="1"/>
              <a:t>Exobasidium</a:t>
            </a:r>
            <a:r>
              <a:rPr lang="en-US" sz="2400" i="1" dirty="0"/>
              <a:t>, </a:t>
            </a:r>
            <a:r>
              <a:rPr lang="en-US" sz="2400" i="1" dirty="0" err="1"/>
              <a:t>Marchandiobasidium</a:t>
            </a:r>
            <a:r>
              <a:rPr lang="en-US" sz="2400" i="1" dirty="0"/>
              <a:t>, Tremella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Some are endophytes, e.g., </a:t>
            </a:r>
            <a:r>
              <a:rPr lang="en-US" sz="2400" i="1" dirty="0" err="1"/>
              <a:t>Peniophora</a:t>
            </a:r>
            <a:r>
              <a:rPr lang="en-US" sz="2400" i="1" dirty="0"/>
              <a:t>, </a:t>
            </a:r>
            <a:r>
              <a:rPr lang="en-US" sz="2400" i="1" dirty="0" err="1"/>
              <a:t>Phanerochaete</a:t>
            </a:r>
            <a:endParaRPr lang="en-US" sz="2400" i="1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Most are white </a:t>
            </a:r>
            <a:r>
              <a:rPr lang="en-US" sz="2400" dirty="0" err="1"/>
              <a:t>rotters</a:t>
            </a:r>
            <a:r>
              <a:rPr lang="en-US" sz="2400" dirty="0"/>
              <a:t> – some brown-</a:t>
            </a:r>
            <a:r>
              <a:rPr lang="en-US" sz="2400" dirty="0" err="1"/>
              <a:t>rotters</a:t>
            </a:r>
            <a:r>
              <a:rPr lang="en-US" sz="2400" dirty="0"/>
              <a:t> are </a:t>
            </a:r>
            <a:r>
              <a:rPr lang="en-US" sz="2400" i="1" dirty="0" err="1"/>
              <a:t>Leucogyrophana</a:t>
            </a:r>
            <a:r>
              <a:rPr lang="en-US" sz="2400" i="1" dirty="0"/>
              <a:t>, </a:t>
            </a:r>
            <a:r>
              <a:rPr lang="en-US" sz="2400" i="1" dirty="0" err="1"/>
              <a:t>Plicatura</a:t>
            </a:r>
            <a:r>
              <a:rPr lang="en-US" sz="2400" i="1" dirty="0"/>
              <a:t>, </a:t>
            </a:r>
            <a:r>
              <a:rPr lang="en-US" sz="2400" i="1" dirty="0" err="1"/>
              <a:t>Serpula</a:t>
            </a:r>
            <a:endParaRPr lang="en-US" sz="2400" i="1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Some are mycorrhizal, e.g., </a:t>
            </a:r>
            <a:r>
              <a:rPr lang="en-US" sz="2400" i="1" dirty="0" err="1"/>
              <a:t>Byssocorticium</a:t>
            </a:r>
            <a:r>
              <a:rPr lang="en-US" sz="2400" i="1" dirty="0"/>
              <a:t>, </a:t>
            </a:r>
            <a:r>
              <a:rPr lang="en-US" sz="2400" i="1" dirty="0" err="1"/>
              <a:t>Piloderma</a:t>
            </a:r>
            <a:r>
              <a:rPr lang="en-US" sz="2400" i="1" dirty="0"/>
              <a:t>, </a:t>
            </a:r>
            <a:r>
              <a:rPr lang="en-US" sz="2400" i="1" dirty="0" err="1"/>
              <a:t>Thelephora</a:t>
            </a:r>
            <a:r>
              <a:rPr lang="en-US" sz="2400" i="1" dirty="0"/>
              <a:t>, </a:t>
            </a:r>
            <a:r>
              <a:rPr lang="en-US" sz="2400" i="1" dirty="0" err="1"/>
              <a:t>Tomentella</a:t>
            </a:r>
            <a:r>
              <a:rPr lang="en-US" sz="2400" i="1" dirty="0"/>
              <a:t>, </a:t>
            </a:r>
            <a:r>
              <a:rPr lang="en-US" sz="2400" i="1" dirty="0" err="1"/>
              <a:t>Tulasnella</a:t>
            </a:r>
            <a:endParaRPr lang="en-US" sz="24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9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DC14-04A3-AE46-B5CA-8AAFDAC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Etheirodon</a:t>
            </a:r>
            <a:r>
              <a:rPr lang="en-US" i="1" dirty="0"/>
              <a:t> fimbriatum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E88977-3154-D947-B351-45D6136C8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7" y="1511076"/>
            <a:ext cx="7958331" cy="4967216"/>
          </a:xfrm>
        </p:spPr>
      </p:pic>
    </p:spTree>
    <p:extLst>
      <p:ext uri="{BB962C8B-B14F-4D97-AF65-F5344CB8AC3E}">
        <p14:creationId xmlns:p14="http://schemas.microsoft.com/office/powerpoint/2010/main" val="635596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DC14-04A3-AE46-B5CA-8AAFDAC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Steccherinum</a:t>
            </a:r>
            <a:r>
              <a:rPr lang="en-US" i="1" dirty="0"/>
              <a:t> </a:t>
            </a:r>
            <a:r>
              <a:rPr lang="en-US" i="1" dirty="0" err="1"/>
              <a:t>ochraceum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(Ochre Spreading Tooth)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498E7D-B90D-2947-9ABC-1FCDDB88B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531013"/>
          </a:xfrm>
        </p:spPr>
      </p:pic>
    </p:spTree>
    <p:extLst>
      <p:ext uri="{BB962C8B-B14F-4D97-AF65-F5344CB8AC3E}">
        <p14:creationId xmlns:p14="http://schemas.microsoft.com/office/powerpoint/2010/main" val="4062139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0183-3168-CE47-8EEC-0CE4FBBC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Tulasnella</a:t>
            </a:r>
            <a:r>
              <a:rPr lang="en-US" i="1" dirty="0"/>
              <a:t> </a:t>
            </a:r>
            <a:r>
              <a:rPr lang="en-US" i="1" dirty="0" err="1"/>
              <a:t>violea</a:t>
            </a:r>
            <a:r>
              <a:rPr lang="en-US" i="1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7B5B03-70FA-814B-A416-D74B96E4F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29870"/>
            <a:ext cx="7669298" cy="4763354"/>
          </a:xfrm>
        </p:spPr>
      </p:pic>
    </p:spTree>
    <p:extLst>
      <p:ext uri="{BB962C8B-B14F-4D97-AF65-F5344CB8AC3E}">
        <p14:creationId xmlns:p14="http://schemas.microsoft.com/office/powerpoint/2010/main" val="263475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47" y="948344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4300" dirty="0"/>
              <a:t>Discoid Fruit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7" y="2052116"/>
            <a:ext cx="7281886" cy="3997828"/>
          </a:xfrm>
        </p:spPr>
        <p:txBody>
          <a:bodyPr anchor="t">
            <a:normAutofit/>
          </a:bodyPr>
          <a:lstStyle/>
          <a:p>
            <a:pPr marL="6160" indent="0">
              <a:buNone/>
            </a:pP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2400" i="1" dirty="0" err="1"/>
              <a:t>Aleurodiscus</a:t>
            </a:r>
            <a:endParaRPr lang="en-US" sz="2200" i="1" dirty="0"/>
          </a:p>
          <a:p>
            <a:pPr>
              <a:buFont typeface="Wingdings" pitchFamily="2" charset="2"/>
              <a:buChar char="Ø"/>
            </a:pPr>
            <a:r>
              <a:rPr lang="en-US" sz="2400" i="1" dirty="0" err="1"/>
              <a:t>Licrostroma</a:t>
            </a:r>
            <a:r>
              <a:rPr lang="en-US" sz="2400" dirty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Splash cups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1597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A435-DD9B-754B-8039-FBFF67D7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Aleurodiscus</a:t>
            </a:r>
            <a:r>
              <a:rPr lang="en-US" i="1" dirty="0"/>
              <a:t> </a:t>
            </a:r>
            <a:r>
              <a:rPr lang="en-US" i="1" dirty="0" err="1"/>
              <a:t>amorphus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(Orange Disco)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6A73F9-65F3-C44E-87B7-6BA8266A3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369741"/>
          </a:xfrm>
        </p:spPr>
      </p:pic>
    </p:spTree>
    <p:extLst>
      <p:ext uri="{BB962C8B-B14F-4D97-AF65-F5344CB8AC3E}">
        <p14:creationId xmlns:p14="http://schemas.microsoft.com/office/powerpoint/2010/main" val="1578460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3B53-533B-6941-9399-09018A69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/>
              <a:t>Aleurodiscus</a:t>
            </a:r>
            <a:r>
              <a:rPr lang="en-US" sz="2400" i="1" dirty="0"/>
              <a:t> </a:t>
            </a:r>
            <a:r>
              <a:rPr lang="en-US" sz="2400" i="1" dirty="0" err="1"/>
              <a:t>amorphus</a:t>
            </a:r>
            <a:endParaRPr lang="en-US" sz="2400" i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B3CB9B-2007-EB48-812B-4A2932F60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2" y="179241"/>
            <a:ext cx="5410200" cy="654390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387927-FF8C-5C4F-AD3E-6F8168665E47}"/>
              </a:ext>
            </a:extLst>
          </p:cNvPr>
          <p:cNvSpPr txBox="1"/>
          <p:nvPr/>
        </p:nvSpPr>
        <p:spPr>
          <a:xfrm>
            <a:off x="7262445" y="2209800"/>
            <a:ext cx="3209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Cystidia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lphaUcPeriod"/>
            </a:pPr>
            <a:r>
              <a:rPr lang="en-US" dirty="0"/>
              <a:t>Paraphyses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lphaUcPeriod"/>
            </a:pPr>
            <a:r>
              <a:rPr lang="en-US" dirty="0"/>
              <a:t>Basidiospores</a:t>
            </a:r>
          </a:p>
        </p:txBody>
      </p:sp>
    </p:spTree>
    <p:extLst>
      <p:ext uri="{BB962C8B-B14F-4D97-AF65-F5344CB8AC3E}">
        <p14:creationId xmlns:p14="http://schemas.microsoft.com/office/powerpoint/2010/main" val="1594814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CE41-5FB8-8544-A12F-065F673D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Licrostroma</a:t>
            </a:r>
            <a:r>
              <a:rPr lang="en-US" i="1" dirty="0"/>
              <a:t> </a:t>
            </a:r>
            <a:r>
              <a:rPr lang="en-US" i="1" dirty="0" err="1"/>
              <a:t>subgiganteum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85C0F-BAD4-684A-AEB4-3A0A6B827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469020"/>
          </a:xfrm>
        </p:spPr>
      </p:pic>
    </p:spTree>
    <p:extLst>
      <p:ext uri="{BB962C8B-B14F-4D97-AF65-F5344CB8AC3E}">
        <p14:creationId xmlns:p14="http://schemas.microsoft.com/office/powerpoint/2010/main" val="3069363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CE41-5FB8-8544-A12F-065F673D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Licrostroma</a:t>
            </a:r>
            <a:r>
              <a:rPr lang="en-US" i="1" dirty="0"/>
              <a:t> </a:t>
            </a:r>
            <a:r>
              <a:rPr lang="en-US" i="1" dirty="0" err="1"/>
              <a:t>subgiganteum</a:t>
            </a:r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81F0C-3A5B-0C4C-8DB8-87F44823C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fungus, cake, food, cream&#10;&#10;Description automatically generated">
            <a:extLst>
              <a:ext uri="{FF2B5EF4-FFF2-40B4-BE49-F238E27FC236}">
                <a16:creationId xmlns:a16="http://schemas.microsoft.com/office/drawing/2014/main" id="{0C0227AE-942D-A847-AC11-54A64DE2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930" y="1715603"/>
            <a:ext cx="8520670" cy="46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32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47" y="948344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4300" dirty="0"/>
              <a:t>Cupulate (</a:t>
            </a:r>
            <a:r>
              <a:rPr lang="en-US" sz="4300" dirty="0" err="1"/>
              <a:t>Cyphelloid</a:t>
            </a:r>
            <a:r>
              <a:rPr lang="en-US" sz="4300" dirty="0"/>
              <a:t>) Fruit Bodies</a:t>
            </a:r>
            <a:br>
              <a:rPr lang="en-US" sz="4300" dirty="0"/>
            </a:br>
            <a:endParaRPr lang="en-US" sz="4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8" y="2403128"/>
            <a:ext cx="10465138" cy="3646815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Cup-shaped, tubular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Oriented downward; often pendant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Often fasciculate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Many species will close up when dry and revive </a:t>
            </a:r>
          </a:p>
          <a:p>
            <a:pPr marL="616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901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5E3B-4A29-3A44-8BCF-198ABD45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Flagelloscypha</a:t>
            </a:r>
            <a:r>
              <a:rPr lang="en-US" i="1" dirty="0"/>
              <a:t> </a:t>
            </a:r>
            <a:r>
              <a:rPr lang="en-US" i="1" dirty="0" err="1"/>
              <a:t>minutissima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C2CE2D-0624-3C4A-947F-EBF0F9B19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627094"/>
            <a:ext cx="7958331" cy="4693024"/>
          </a:xfrm>
        </p:spPr>
      </p:pic>
    </p:spTree>
    <p:extLst>
      <p:ext uri="{BB962C8B-B14F-4D97-AF65-F5344CB8AC3E}">
        <p14:creationId xmlns:p14="http://schemas.microsoft.com/office/powerpoint/2010/main" val="170796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5617F-8436-4043-85F8-6101EACE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594" y="850231"/>
            <a:ext cx="9255559" cy="1196398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When and where can they be found?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93B44-2673-A146-A087-FC97FF7FD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8647150" cy="2913584"/>
          </a:xfrm>
        </p:spPr>
        <p:txBody>
          <a:bodyPr anchor="t"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They can be found year-round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They occur on a wide range of substrates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They can be host-specific or generalists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Many are found growing under logs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Different species inhabit wood at different stages of decay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3439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FF33-21F6-324A-8599-E8F86027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Merismodes</a:t>
            </a:r>
            <a:r>
              <a:rPr lang="en-US" i="1" dirty="0"/>
              <a:t> </a:t>
            </a:r>
            <a:r>
              <a:rPr lang="en-US" i="1" dirty="0" err="1"/>
              <a:t>anomala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07DD85-7370-4047-815E-0D28CD3C8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49831"/>
            <a:ext cx="7958331" cy="4819972"/>
          </a:xfrm>
        </p:spPr>
      </p:pic>
    </p:spTree>
    <p:extLst>
      <p:ext uri="{BB962C8B-B14F-4D97-AF65-F5344CB8AC3E}">
        <p14:creationId xmlns:p14="http://schemas.microsoft.com/office/powerpoint/2010/main" val="3584193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859E-3B5B-6F4F-9F09-BCA89717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Henningsomyces</a:t>
            </a:r>
            <a:r>
              <a:rPr lang="en-US" i="1" dirty="0"/>
              <a:t> </a:t>
            </a:r>
            <a:r>
              <a:rPr lang="en-US" i="1" dirty="0" err="1"/>
              <a:t>candidus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A5817-93A6-394D-81A4-084F0C930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735810"/>
            <a:ext cx="7958331" cy="4711485"/>
          </a:xfrm>
        </p:spPr>
      </p:pic>
    </p:spTree>
    <p:extLst>
      <p:ext uri="{BB962C8B-B14F-4D97-AF65-F5344CB8AC3E}">
        <p14:creationId xmlns:p14="http://schemas.microsoft.com/office/powerpoint/2010/main" val="2318787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FF33-21F6-324A-8599-E8F86027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Resupinatus</a:t>
            </a:r>
            <a:r>
              <a:rPr lang="en-US" i="1" dirty="0"/>
              <a:t> </a:t>
            </a:r>
            <a:r>
              <a:rPr lang="en-US" i="1" dirty="0" err="1"/>
              <a:t>poriaeformis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FAFD14-7293-0A48-B889-0D84156D7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96326"/>
            <a:ext cx="7958331" cy="4695986"/>
          </a:xfrm>
        </p:spPr>
      </p:pic>
    </p:spTree>
    <p:extLst>
      <p:ext uri="{BB962C8B-B14F-4D97-AF65-F5344CB8AC3E}">
        <p14:creationId xmlns:p14="http://schemas.microsoft.com/office/powerpoint/2010/main" val="628478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47" y="948344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4300" dirty="0"/>
              <a:t>Merulioid Hymenium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8" y="1810544"/>
            <a:ext cx="10465138" cy="423940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Resupinate, effused-reflexed, spathulate/flabellate, capitate, etc.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Hymenium is wrinkled with low, uneven ridges, and folds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Texture can be leathery, rubbery, gelatinous, soft, cottony, etc. </a:t>
            </a:r>
          </a:p>
          <a:p>
            <a:pPr marL="616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1457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AEA7-B6BE-A649-83C5-4ED64F48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Plicaturopsis</a:t>
            </a:r>
            <a:r>
              <a:rPr lang="en-US" dirty="0"/>
              <a:t> </a:t>
            </a:r>
            <a:r>
              <a:rPr lang="en-US" dirty="0" err="1"/>
              <a:t>crispa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(Crimped Gill)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28D943-AAC1-754D-B422-720999B2A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313809"/>
          </a:xfrm>
        </p:spPr>
      </p:pic>
    </p:spTree>
    <p:extLst>
      <p:ext uri="{BB962C8B-B14F-4D97-AF65-F5344CB8AC3E}">
        <p14:creationId xmlns:p14="http://schemas.microsoft.com/office/powerpoint/2010/main" val="3061438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B2D1-FB9A-994A-9065-4CBD3B17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Leucogyrophana</a:t>
            </a:r>
            <a:r>
              <a:rPr lang="en-US" i="1" dirty="0"/>
              <a:t> </a:t>
            </a:r>
            <a:r>
              <a:rPr lang="en-US" i="1" dirty="0" err="1"/>
              <a:t>olivascens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DCC1B5-568A-FB4C-8973-9C22342C2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7" y="1601230"/>
            <a:ext cx="7958331" cy="4853357"/>
          </a:xfrm>
        </p:spPr>
      </p:pic>
    </p:spTree>
    <p:extLst>
      <p:ext uri="{BB962C8B-B14F-4D97-AF65-F5344CB8AC3E}">
        <p14:creationId xmlns:p14="http://schemas.microsoft.com/office/powerpoint/2010/main" val="4193240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4C72-820C-1140-AFB8-BCEEA5D3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Serpula</a:t>
            </a:r>
            <a:r>
              <a:rPr lang="en-US" i="1" dirty="0"/>
              <a:t> </a:t>
            </a:r>
            <a:r>
              <a:rPr lang="en-US" i="1" dirty="0" err="1"/>
              <a:t>himantioides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(Dry Rot)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B342D3-3A1F-ED46-9192-8DE5A65AE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6"/>
            <a:ext cx="7958331" cy="4515514"/>
          </a:xfrm>
        </p:spPr>
      </p:pic>
    </p:spTree>
    <p:extLst>
      <p:ext uri="{BB962C8B-B14F-4D97-AF65-F5344CB8AC3E}">
        <p14:creationId xmlns:p14="http://schemas.microsoft.com/office/powerpoint/2010/main" val="1521981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680D6-4D8C-844A-8982-687D98AD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Pseudomerulius</a:t>
            </a:r>
            <a:r>
              <a:rPr lang="en-US" i="1" dirty="0"/>
              <a:t> aureus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0BB72-5639-8B4A-ADE7-577279FCE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6"/>
            <a:ext cx="7958331" cy="4464714"/>
          </a:xfrm>
        </p:spPr>
      </p:pic>
    </p:spTree>
    <p:extLst>
      <p:ext uri="{BB962C8B-B14F-4D97-AF65-F5344CB8AC3E}">
        <p14:creationId xmlns:p14="http://schemas.microsoft.com/office/powerpoint/2010/main" val="1157971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AB4B-DF7A-A641-9987-80BAC7C0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Punctularia</a:t>
            </a:r>
            <a:r>
              <a:rPr lang="en-US" i="1" dirty="0"/>
              <a:t> </a:t>
            </a:r>
            <a:r>
              <a:rPr lang="en-US" i="1" dirty="0" err="1"/>
              <a:t>strigosozonata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(Tree Bacon)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859D4-10F0-2E46-9325-812529BDF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large pile of meat&#10;&#10;Description automatically generated">
            <a:extLst>
              <a:ext uri="{FF2B5EF4-FFF2-40B4-BE49-F238E27FC236}">
                <a16:creationId xmlns:a16="http://schemas.microsoft.com/office/drawing/2014/main" id="{8B627961-BA0F-9946-98E4-D15B5DA2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08" y="1885285"/>
            <a:ext cx="8157792" cy="44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16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FCB-B649-884D-929A-C8BB750E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Phlebia</a:t>
            </a:r>
            <a:r>
              <a:rPr lang="en-US" i="1" dirty="0"/>
              <a:t> </a:t>
            </a:r>
            <a:r>
              <a:rPr lang="en-US" i="1" dirty="0" err="1"/>
              <a:t>coccineofulva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D2019A-17F8-EC43-93FB-91BF3A2CC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32965"/>
            <a:ext cx="7958331" cy="4867835"/>
          </a:xfrm>
        </p:spPr>
      </p:pic>
    </p:spTree>
    <p:extLst>
      <p:ext uri="{BB962C8B-B14F-4D97-AF65-F5344CB8AC3E}">
        <p14:creationId xmlns:p14="http://schemas.microsoft.com/office/powerpoint/2010/main" val="154251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D797-BB4E-2947-B780-D2D32B16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Why bother with </a:t>
            </a:r>
            <a:r>
              <a:rPr lang="en-US" sz="4800" dirty="0" err="1"/>
              <a:t>corticiod</a:t>
            </a:r>
            <a:r>
              <a:rPr lang="en-US" sz="4800" dirty="0"/>
              <a:t> fungi?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5DA2-9F21-9F42-8C30-FC99B510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9773996" cy="3997828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By ignoring them, we’re not getting the full picture of agaricomycete diversity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They play a crucial role in the environment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They are poorly known in North America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They are overlooked by amateur mushroom clubs; are underrepresented in regional and national mushroom forays; are omitted from field guides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08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98AF-5B9F-6A40-B1EF-50633639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Phlebia</a:t>
            </a:r>
            <a:r>
              <a:rPr lang="en-US" i="1" dirty="0"/>
              <a:t> </a:t>
            </a:r>
            <a:r>
              <a:rPr lang="en-US" i="1" dirty="0" err="1"/>
              <a:t>incarnata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(Coral Pink </a:t>
            </a:r>
            <a:r>
              <a:rPr lang="en-US" sz="2400" dirty="0" err="1"/>
              <a:t>Merulius</a:t>
            </a:r>
            <a:r>
              <a:rPr lang="en-US" sz="2400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D56674-90E5-D64E-B937-76E16A505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4"/>
            <a:ext cx="7958331" cy="4596197"/>
          </a:xfrm>
        </p:spPr>
      </p:pic>
    </p:spTree>
    <p:extLst>
      <p:ext uri="{BB962C8B-B14F-4D97-AF65-F5344CB8AC3E}">
        <p14:creationId xmlns:p14="http://schemas.microsoft.com/office/powerpoint/2010/main" val="1612990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47" y="948344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4300" dirty="0" err="1"/>
              <a:t>Stereoid</a:t>
            </a:r>
            <a:r>
              <a:rPr lang="en-US" sz="4300" dirty="0"/>
              <a:t> Fruit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7" y="2052116"/>
            <a:ext cx="9641167" cy="3997828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“</a:t>
            </a:r>
            <a:r>
              <a:rPr lang="en-US" sz="2400" dirty="0" err="1"/>
              <a:t>Stereum</a:t>
            </a:r>
            <a:r>
              <a:rPr lang="en-US" sz="2400" dirty="0"/>
              <a:t>-Like”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Resupinate, effused-reflexed, stipitate, spathulate / flabellate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Hymenium can be smooth, tuberculate, spiny, merulioid, etc.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Texture can be leathery, coriaceous, woody, etc. </a:t>
            </a:r>
          </a:p>
          <a:p>
            <a:pPr marL="616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4262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F067B-4848-EF4B-8D42-B70D7C5D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Chondrostereum</a:t>
            </a:r>
            <a:r>
              <a:rPr lang="en-US" i="1" dirty="0"/>
              <a:t> purpureum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(Silverleaf Fungus)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F3DB0-700A-1E45-A798-F4F916DCF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363115"/>
          </a:xfrm>
        </p:spPr>
      </p:pic>
    </p:spTree>
    <p:extLst>
      <p:ext uri="{BB962C8B-B14F-4D97-AF65-F5344CB8AC3E}">
        <p14:creationId xmlns:p14="http://schemas.microsoft.com/office/powerpoint/2010/main" val="2284395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3A37-93DB-334E-AA61-32DF5B87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Hymenochaetopsis</a:t>
            </a:r>
            <a:r>
              <a:rPr lang="en-US" i="1" dirty="0"/>
              <a:t> </a:t>
            </a:r>
            <a:r>
              <a:rPr lang="en-US" i="1" dirty="0" err="1"/>
              <a:t>corrugata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(Alder Glue)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CDA40-0777-1549-BDA0-052E36F8A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6"/>
            <a:ext cx="7958331" cy="4354150"/>
          </a:xfrm>
        </p:spPr>
      </p:pic>
    </p:spTree>
    <p:extLst>
      <p:ext uri="{BB962C8B-B14F-4D97-AF65-F5344CB8AC3E}">
        <p14:creationId xmlns:p14="http://schemas.microsoft.com/office/powerpoint/2010/main" val="3815724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EBB5-8D04-714B-8B39-9F93BC1E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Cotylidia</a:t>
            </a:r>
            <a:r>
              <a:rPr lang="en-US" i="1" dirty="0"/>
              <a:t> sp.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53A5F-D712-6143-B936-85F9B1311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59859"/>
            <a:ext cx="7958331" cy="4807073"/>
          </a:xfrm>
        </p:spPr>
      </p:pic>
    </p:spTree>
    <p:extLst>
      <p:ext uri="{BB962C8B-B14F-4D97-AF65-F5344CB8AC3E}">
        <p14:creationId xmlns:p14="http://schemas.microsoft.com/office/powerpoint/2010/main" val="2227437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328B-8F2A-734B-9C00-B63D38BD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Cystostereum</a:t>
            </a:r>
            <a:r>
              <a:rPr lang="en-US" i="1" dirty="0"/>
              <a:t> </a:t>
            </a:r>
            <a:r>
              <a:rPr lang="en-US" i="1" dirty="0" err="1"/>
              <a:t>murrayi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E0F4B-A708-0342-AF29-F8AF1675A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627094"/>
            <a:ext cx="7958331" cy="4773706"/>
          </a:xfrm>
        </p:spPr>
      </p:pic>
    </p:spTree>
    <p:extLst>
      <p:ext uri="{BB962C8B-B14F-4D97-AF65-F5344CB8AC3E}">
        <p14:creationId xmlns:p14="http://schemas.microsoft.com/office/powerpoint/2010/main" val="205619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6510-FDCD-BA49-B078-5D3A6E5F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Stereopsis </a:t>
            </a:r>
            <a:r>
              <a:rPr lang="en-US" i="1" dirty="0" err="1"/>
              <a:t>burtiana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468E10-E081-0646-98F5-ECA2F8150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66291"/>
            <a:ext cx="7958331" cy="4803512"/>
          </a:xfrm>
        </p:spPr>
      </p:pic>
    </p:spTree>
    <p:extLst>
      <p:ext uri="{BB962C8B-B14F-4D97-AF65-F5344CB8AC3E}">
        <p14:creationId xmlns:p14="http://schemas.microsoft.com/office/powerpoint/2010/main" val="726115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6510-FDCD-BA49-B078-5D3A6E5F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Stereopsis </a:t>
            </a:r>
            <a:r>
              <a:rPr lang="en-US" i="1" dirty="0" err="1"/>
              <a:t>vitellina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B2D98A-884C-1548-9A27-F76AD0A88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80827"/>
            <a:ext cx="7958331" cy="4819973"/>
          </a:xfrm>
        </p:spPr>
      </p:pic>
    </p:spTree>
    <p:extLst>
      <p:ext uri="{BB962C8B-B14F-4D97-AF65-F5344CB8AC3E}">
        <p14:creationId xmlns:p14="http://schemas.microsoft.com/office/powerpoint/2010/main" val="1396493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BC31-0D5B-0349-93A0-E0182552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Xylobolus</a:t>
            </a:r>
            <a:r>
              <a:rPr lang="en-US" i="1" dirty="0"/>
              <a:t> </a:t>
            </a:r>
            <a:r>
              <a:rPr lang="en-US" i="1" dirty="0" err="1"/>
              <a:t>subpileatus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8A4C65-A966-6D41-AEA1-34BE7D703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6"/>
            <a:ext cx="7958331" cy="4531012"/>
          </a:xfrm>
        </p:spPr>
      </p:pic>
    </p:spTree>
    <p:extLst>
      <p:ext uri="{BB962C8B-B14F-4D97-AF65-F5344CB8AC3E}">
        <p14:creationId xmlns:p14="http://schemas.microsoft.com/office/powerpoint/2010/main" val="4157681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47" y="948344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4300" dirty="0" err="1"/>
              <a:t>Byssoid</a:t>
            </a:r>
            <a:r>
              <a:rPr lang="en-US" sz="4300" dirty="0"/>
              <a:t> Fruit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8" y="2052116"/>
            <a:ext cx="8235428" cy="3997828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Resupinate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Cotton-like; made up of delicate threads; floccose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Easily removed from substrate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Most (if not all) are mycorrhizal </a:t>
            </a:r>
          </a:p>
          <a:p>
            <a:pPr marL="616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892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D797-BB4E-2947-B780-D2D32B16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What I’d like to leave you with.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5DA2-9F21-9F42-8C30-FC99B510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9773996" cy="3383484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Ability to recognize common genera and species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Awareness of diagnostic features (macro &amp; micro) which need to be evaluated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Knowledge of where to find the literature (monographs, keys, descriptions, illustrations, etc.)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Knowledge of how to proceed when faced with an unknown crust fungus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82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167A-6D78-7442-8CBA-ED3E2FB3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Byssocorticium</a:t>
            </a:r>
            <a:r>
              <a:rPr lang="en-US" i="1" dirty="0"/>
              <a:t> </a:t>
            </a:r>
            <a:r>
              <a:rPr lang="en-US" i="1" dirty="0" err="1"/>
              <a:t>atrovirens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39184C-247D-0747-8F44-D8C4C8785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86753"/>
            <a:ext cx="7958331" cy="4860541"/>
          </a:xfrm>
        </p:spPr>
      </p:pic>
    </p:spTree>
    <p:extLst>
      <p:ext uri="{BB962C8B-B14F-4D97-AF65-F5344CB8AC3E}">
        <p14:creationId xmlns:p14="http://schemas.microsoft.com/office/powerpoint/2010/main" val="1329797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2B2B-5265-BB41-A722-8DA62DC1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Piloderma</a:t>
            </a:r>
            <a:r>
              <a:rPr lang="en-US" i="1" dirty="0"/>
              <a:t> sp.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D38AFE-9A40-974D-A5BE-111B430D2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6"/>
            <a:ext cx="7958331" cy="4593006"/>
          </a:xfrm>
        </p:spPr>
      </p:pic>
    </p:spTree>
    <p:extLst>
      <p:ext uri="{BB962C8B-B14F-4D97-AF65-F5344CB8AC3E}">
        <p14:creationId xmlns:p14="http://schemas.microsoft.com/office/powerpoint/2010/main" val="28553273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A565-8419-F04E-A0E0-A0C1D204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Tomentella</a:t>
            </a:r>
            <a:r>
              <a:rPr lang="en-US" i="1" dirty="0"/>
              <a:t> sp.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97653-2074-7B46-93C8-18FE27D25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689315"/>
            <a:ext cx="7958331" cy="4742482"/>
          </a:xfrm>
        </p:spPr>
      </p:pic>
    </p:spTree>
    <p:extLst>
      <p:ext uri="{BB962C8B-B14F-4D97-AF65-F5344CB8AC3E}">
        <p14:creationId xmlns:p14="http://schemas.microsoft.com/office/powerpoint/2010/main" val="24068422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3FDFA-089B-534D-8100-2DB1B012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300" dirty="0"/>
              <a:t>Jelly Fungi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653A4-68C9-7743-B18E-A1D95E0C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2052116"/>
            <a:ext cx="7965621" cy="308594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Resupinate, stipitate, spathulate/flabellate, foliaceous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Fruit bodies dry up and revive depending on weather conditions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Some are decomposers, some are parasitic</a:t>
            </a:r>
          </a:p>
        </p:txBody>
      </p:sp>
    </p:spTree>
    <p:extLst>
      <p:ext uri="{BB962C8B-B14F-4D97-AF65-F5344CB8AC3E}">
        <p14:creationId xmlns:p14="http://schemas.microsoft.com/office/powerpoint/2010/main" val="2600616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6D64-BF85-C149-BD34-ABE04ACE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Auricularia</a:t>
            </a:r>
            <a:r>
              <a:rPr lang="en-US" i="1" dirty="0"/>
              <a:t> cornea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38F3A-A453-A643-B159-DD85CC6E4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C8DB5518-3D6B-C94F-9BF7-2DACD16D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08" y="1885285"/>
            <a:ext cx="8137471" cy="43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6D64-BF85-C149-BD34-ABE04ACE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Exidia</a:t>
            </a:r>
            <a:r>
              <a:rPr lang="en-US" i="1" dirty="0"/>
              <a:t> </a:t>
            </a:r>
            <a:r>
              <a:rPr lang="en-US" i="1" dirty="0" err="1"/>
              <a:t>crenata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(Amber Jelly)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D2C2C8-1515-EA46-A737-E4A9EC877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515515"/>
          </a:xfrm>
        </p:spPr>
      </p:pic>
    </p:spTree>
    <p:extLst>
      <p:ext uri="{BB962C8B-B14F-4D97-AF65-F5344CB8AC3E}">
        <p14:creationId xmlns:p14="http://schemas.microsoft.com/office/powerpoint/2010/main" val="1667422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6D64-BF85-C149-BD34-ABE04ACE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Ductifera</a:t>
            </a:r>
            <a:r>
              <a:rPr lang="en-US" i="1" dirty="0"/>
              <a:t> </a:t>
            </a:r>
            <a:r>
              <a:rPr lang="en-US" i="1" dirty="0" err="1"/>
              <a:t>pululahuana</a:t>
            </a:r>
            <a:r>
              <a:rPr lang="en-US" i="1" dirty="0"/>
              <a:t/>
            </a:r>
            <a:br>
              <a:rPr lang="en-US" i="1" dirty="0"/>
            </a:br>
            <a:r>
              <a:rPr lang="en-US" sz="2400" dirty="0"/>
              <a:t>(White Jelly Fungus)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000629-FC4C-B240-9128-A5C8259EA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5"/>
            <a:ext cx="7958331" cy="4537285"/>
          </a:xfrm>
        </p:spPr>
      </p:pic>
    </p:spTree>
    <p:extLst>
      <p:ext uri="{BB962C8B-B14F-4D97-AF65-F5344CB8AC3E}">
        <p14:creationId xmlns:p14="http://schemas.microsoft.com/office/powerpoint/2010/main" val="39147342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6D64-BF85-C149-BD34-ABE04ACE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Myxarium</a:t>
            </a:r>
            <a:r>
              <a:rPr lang="en-US" i="1" dirty="0"/>
              <a:t> </a:t>
            </a:r>
            <a:r>
              <a:rPr lang="en-US" i="1" dirty="0" err="1"/>
              <a:t>nucleatum</a:t>
            </a:r>
            <a:r>
              <a:rPr lang="en-US" i="1" dirty="0"/>
              <a:t/>
            </a:r>
            <a:br>
              <a:rPr lang="en-US" i="1" dirty="0"/>
            </a:br>
            <a:r>
              <a:rPr lang="en-US" sz="2400" dirty="0"/>
              <a:t>(Crystal Brain Fungus)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3C74CF-F4BA-7844-8913-23A3A7A7C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885284"/>
            <a:ext cx="7958331" cy="4515515"/>
          </a:xfrm>
        </p:spPr>
      </p:pic>
    </p:spTree>
    <p:extLst>
      <p:ext uri="{BB962C8B-B14F-4D97-AF65-F5344CB8AC3E}">
        <p14:creationId xmlns:p14="http://schemas.microsoft.com/office/powerpoint/2010/main" val="9267590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6D64-BF85-C149-BD34-ABE04ACE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Dacryopinax</a:t>
            </a:r>
            <a:r>
              <a:rPr lang="en-US" i="1" dirty="0"/>
              <a:t> </a:t>
            </a:r>
            <a:r>
              <a:rPr lang="en-US" i="1" dirty="0" err="1"/>
              <a:t>elegans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1EF399-A2D9-FB43-B139-498AF4BCE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611824"/>
            <a:ext cx="7958331" cy="4757979"/>
          </a:xfrm>
        </p:spPr>
      </p:pic>
    </p:spTree>
    <p:extLst>
      <p:ext uri="{BB962C8B-B14F-4D97-AF65-F5344CB8AC3E}">
        <p14:creationId xmlns:p14="http://schemas.microsoft.com/office/powerpoint/2010/main" val="21672518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6D64-BF85-C149-BD34-ABE04ACE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Guepiniopsis</a:t>
            </a:r>
            <a:r>
              <a:rPr lang="en-US" i="1" dirty="0"/>
              <a:t> buccina</a:t>
            </a:r>
          </a:p>
        </p:txBody>
      </p:sp>
      <p:pic>
        <p:nvPicPr>
          <p:cNvPr id="7" name="Content Placeholder 6" descr="A close up of a rock&#10;&#10;Description automatically generated">
            <a:extLst>
              <a:ext uri="{FF2B5EF4-FFF2-40B4-BE49-F238E27FC236}">
                <a16:creationId xmlns:a16="http://schemas.microsoft.com/office/drawing/2014/main" id="{497E0CC2-9103-0B4B-ADC8-EBAD5F763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1808" y="1503680"/>
            <a:ext cx="7958331" cy="5019040"/>
          </a:xfrm>
        </p:spPr>
      </p:pic>
    </p:spTree>
    <p:extLst>
      <p:ext uri="{BB962C8B-B14F-4D97-AF65-F5344CB8AC3E}">
        <p14:creationId xmlns:p14="http://schemas.microsoft.com/office/powerpoint/2010/main" val="23993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D797-BB4E-2947-B780-D2D32B16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209934" y="299023"/>
            <a:ext cx="9360205" cy="12540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What to do when confronted with an unknown </a:t>
            </a:r>
            <a:r>
              <a:rPr lang="en-US" sz="4800" dirty="0" err="1"/>
              <a:t>corticioid</a:t>
            </a:r>
            <a:r>
              <a:rPr lang="en-US" sz="4800" dirty="0"/>
              <a:t> fungus?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5DA2-9F21-9F42-8C30-FC99B510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417" y="1850752"/>
            <a:ext cx="11022431" cy="4165291"/>
          </a:xfrm>
        </p:spPr>
        <p:txBody>
          <a:bodyPr anchor="t"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/>
              <a:t>Note substrate, growth habit, gross morphology; take pictures, make drawings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Under the microscope, look for septa and clamps in hyphae; note if hyphal walls are thick or thin; look for clamps at the base of basidia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/>
              <a:t>Check number of sterigma on the basidia (usually 4, can be 2 to 8)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/>
              <a:t>Measure spores; note spore shape and ornamentation (may require Melzer’s Reagent)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/>
              <a:t>Note sterile organs, e.g., cystidia, </a:t>
            </a:r>
            <a:r>
              <a:rPr lang="en-US" dirty="0" err="1"/>
              <a:t>hyphidia</a:t>
            </a:r>
            <a:r>
              <a:rPr lang="en-US" dirty="0"/>
              <a:t>, etc.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/>
              <a:t>Make a second preparation with Melzer’s Reagent to check for amyloid or dextrinoid reactions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/>
              <a:t>Take pictures, make drawings of micro features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92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B27A-C6B7-9646-ABCC-A2E6652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282" y="1078728"/>
            <a:ext cx="10036868" cy="1077229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for Gary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EF32-DE72-5144-B4E9-743AB5C6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  <a:p>
            <a:pPr marL="6160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F9A9D-61FC-284D-8A8B-3EA900B7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087" y="918397"/>
            <a:ext cx="4003335" cy="5339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54853-BDC6-3D45-940A-49E477243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266" y="2220401"/>
            <a:ext cx="4978400" cy="30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1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6D797-BB4E-2947-B780-D2D32B16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209934" y="299023"/>
            <a:ext cx="9360205" cy="12540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What to do when confronted with an unknown </a:t>
            </a:r>
            <a:r>
              <a:rPr lang="en-US" sz="4800" dirty="0" err="1"/>
              <a:t>corticioid</a:t>
            </a:r>
            <a:r>
              <a:rPr lang="en-US" sz="4800" dirty="0"/>
              <a:t> fungus?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5DA2-9F21-9F42-8C30-FC99B510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417" y="1850752"/>
            <a:ext cx="11022431" cy="4165291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After you’ve gathered your data, try running through a key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Share your data online (</a:t>
            </a:r>
            <a:r>
              <a:rPr lang="en-US" sz="2400" dirty="0" err="1"/>
              <a:t>mushroomobserver</a:t>
            </a:r>
            <a:r>
              <a:rPr lang="en-US" sz="2400" dirty="0"/>
              <a:t>, </a:t>
            </a:r>
            <a:r>
              <a:rPr lang="en-US" sz="2400" dirty="0" err="1"/>
              <a:t>inaturalist</a:t>
            </a:r>
            <a:r>
              <a:rPr lang="en-US" sz="2400" dirty="0"/>
              <a:t>, the “Crust and </a:t>
            </a:r>
            <a:r>
              <a:rPr lang="en-US" sz="2400" dirty="0" err="1"/>
              <a:t>Polypores</a:t>
            </a:r>
            <a:r>
              <a:rPr lang="en-US" sz="2400" dirty="0"/>
              <a:t>” </a:t>
            </a:r>
            <a:r>
              <a:rPr lang="en-US" sz="2400" dirty="0" err="1"/>
              <a:t>facebook</a:t>
            </a:r>
            <a:r>
              <a:rPr lang="en-US" sz="2400" dirty="0"/>
              <a:t> group)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Preserve your collections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If your club is participating the NAMP, voucher and sequence your collections!</a:t>
            </a:r>
          </a:p>
        </p:txBody>
      </p:sp>
    </p:spTree>
    <p:extLst>
      <p:ext uri="{BB962C8B-B14F-4D97-AF65-F5344CB8AC3E}">
        <p14:creationId xmlns:p14="http://schemas.microsoft.com/office/powerpoint/2010/main" val="374490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B8E4B2-9E03-44DC-A063-61BF3D10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BDDF9-6CC6-4BF4-A9C2-FA33DD13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1F7B2A-7BE5-4C99-AF99-01F59B46F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40C0DE-A6C1-4279-9075-A79C9C5E8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3125CF-53D8-459F-BED4-2B1120CF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FA8CFC-A1E5-4C33-98A8-ECC4A1AED3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127BE-FBB1-4A63-B7DF-AE4E9293FE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A34D34-2336-4F22-9EE7-67D6E7FF1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2CCC56-6DA2-404B-BAD9-DD9334E96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56053" y="1598859"/>
            <a:ext cx="5303975" cy="3659742"/>
          </a:xfrm>
          <a:prstGeom prst="rect">
            <a:avLst/>
          </a:prstGeom>
          <a:ln w="12700"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1F6233-58F3-474E-8316-2C19B0DE16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23A826-0BE5-4FC1-A33C-CA4954CED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FE64E-11DF-5443-9DFC-7C831978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400" dirty="0"/>
              <a:t>Fruit Body Types:</a:t>
            </a:r>
            <a:br>
              <a:rPr lang="en-US" sz="2400" dirty="0"/>
            </a:br>
            <a:r>
              <a:rPr lang="en-US" sz="2400" dirty="0"/>
              <a:t>Resupinate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2E527-CD36-514A-8879-5B9FFFBA6E27}"/>
              </a:ext>
            </a:extLst>
          </p:cNvPr>
          <p:cNvSpPr txBox="1"/>
          <p:nvPr/>
        </p:nvSpPr>
        <p:spPr>
          <a:xfrm>
            <a:off x="1964444" y="2052115"/>
            <a:ext cx="2664217" cy="416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Corticium</a:t>
            </a:r>
            <a:endParaRPr lang="en-US" sz="1600" dirty="0"/>
          </a:p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Myxarium</a:t>
            </a:r>
            <a:endParaRPr lang="en-US" sz="1600" dirty="0"/>
          </a:p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Peniophora</a:t>
            </a:r>
            <a:endParaRPr lang="en-US" sz="1600" dirty="0"/>
          </a:p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Phlebia</a:t>
            </a:r>
            <a:endParaRPr lang="en-US" sz="1600" dirty="0"/>
          </a:p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Terrana</a:t>
            </a:r>
            <a:endParaRPr lang="en-US" sz="1600" dirty="0"/>
          </a:p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Vararia</a:t>
            </a:r>
            <a:endParaRPr lang="en-US" sz="1600" dirty="0"/>
          </a:p>
          <a:p>
            <a:pPr indent="-338328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itchFamily="2" charset="2"/>
              <a:buChar char="Ø"/>
            </a:pPr>
            <a:r>
              <a:rPr lang="en-US" sz="1600" dirty="0" err="1"/>
              <a:t>Xenasmatella</a:t>
            </a:r>
            <a:endParaRPr lang="en-US" sz="1600" dirty="0"/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1001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11103</TotalTime>
  <Words>4743</Words>
  <Application>Microsoft Office PowerPoint</Application>
  <PresentationFormat>Widescreen</PresentationFormat>
  <Paragraphs>777</Paragraphs>
  <Slides>70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MS Shell Dlg 2</vt:lpstr>
      <vt:lpstr>Wingdings</vt:lpstr>
      <vt:lpstr>Wingdings 3</vt:lpstr>
      <vt:lpstr>Madison</vt:lpstr>
      <vt:lpstr>Resistance is Futile. . .</vt:lpstr>
      <vt:lpstr>What are corticioid fungi?</vt:lpstr>
      <vt:lpstr>What are they doing?</vt:lpstr>
      <vt:lpstr>When and where can they be found?</vt:lpstr>
      <vt:lpstr>Why bother with corticiod fungi?</vt:lpstr>
      <vt:lpstr>What I’d like to leave you with. . .</vt:lpstr>
      <vt:lpstr>What to do when confronted with an unknown corticioid fungus?  </vt:lpstr>
      <vt:lpstr>What to do when confronted with an unknown corticioid fungus?  </vt:lpstr>
      <vt:lpstr>Fruit Body Types: Resupinate</vt:lpstr>
      <vt:lpstr>Fruit Body Types: Discoid </vt:lpstr>
      <vt:lpstr>Fruit Body Type: Cupulate (Cyphelloid)</vt:lpstr>
      <vt:lpstr>Fruit Body Types: Effused-Reflexed (Stereoid) </vt:lpstr>
      <vt:lpstr>Fruit Body Types: Stipitate </vt:lpstr>
      <vt:lpstr>Fruit Body Type: Spathulate/Flabellate </vt:lpstr>
      <vt:lpstr>Construction of Corticioid Fruit Bodies</vt:lpstr>
      <vt:lpstr>Resupinate Fruit Bodies</vt:lpstr>
      <vt:lpstr>Corticium roseum</vt:lpstr>
      <vt:lpstr>Corticium roseum  a. Section through fruit body  b. Hypha  c. Spores  d. Dendrohyphidia  e. Basidia  f. Probasidial bladder </vt:lpstr>
      <vt:lpstr>Dendrothele nivosa</vt:lpstr>
      <vt:lpstr>Peniophora albobadia (Giraffe Spots)</vt:lpstr>
      <vt:lpstr>Peniophora rufa</vt:lpstr>
      <vt:lpstr>Phlebiopsis crassa</vt:lpstr>
      <vt:lpstr>Rhizochaete radicata</vt:lpstr>
      <vt:lpstr>Rhizochaete radicata  Rhizochaete filamentosa</vt:lpstr>
      <vt:lpstr>Terana caerulea (Cobalt Crust; Blue Velvet Crust)</vt:lpstr>
      <vt:lpstr>Xenasmatella vaga</vt:lpstr>
      <vt:lpstr>Bulbillomyces farinosus</vt:lpstr>
      <vt:lpstr>Hydnophlebia chrysorhiza (Spreading Yellow Tooth)</vt:lpstr>
      <vt:lpstr>Radulodon copelandii (Asian Beauty)</vt:lpstr>
      <vt:lpstr>Etheirodon fimbriatum </vt:lpstr>
      <vt:lpstr>Steccherinum ochraceum (Ochre Spreading Tooth)</vt:lpstr>
      <vt:lpstr>Tulasnella violea </vt:lpstr>
      <vt:lpstr>Discoid Fruit Bodies</vt:lpstr>
      <vt:lpstr>Aleurodiscus amorphus (Orange Disco)</vt:lpstr>
      <vt:lpstr>Aleurodiscus amorphus</vt:lpstr>
      <vt:lpstr>Licrostroma subgiganteum</vt:lpstr>
      <vt:lpstr>Licrostroma subgiganteum</vt:lpstr>
      <vt:lpstr>Cupulate (Cyphelloid) Fruit Bodies </vt:lpstr>
      <vt:lpstr>Flagelloscypha minutissima</vt:lpstr>
      <vt:lpstr>Merismodes anomala</vt:lpstr>
      <vt:lpstr>Henningsomyces candidus</vt:lpstr>
      <vt:lpstr>Resupinatus poriaeformis</vt:lpstr>
      <vt:lpstr>Merulioid Hymenium</vt:lpstr>
      <vt:lpstr>Plicaturopsis crispa (Crimped Gill)</vt:lpstr>
      <vt:lpstr>Leucogyrophana olivascens</vt:lpstr>
      <vt:lpstr>Serpula himantioides (Dry Rot)</vt:lpstr>
      <vt:lpstr>Pseudomerulius aureus</vt:lpstr>
      <vt:lpstr>Punctularia strigosozonata (Tree Bacon)</vt:lpstr>
      <vt:lpstr>Phlebia coccineofulva</vt:lpstr>
      <vt:lpstr>Phlebia incarnata (Coral Pink Merulius)</vt:lpstr>
      <vt:lpstr>Stereoid Fruit Bodies</vt:lpstr>
      <vt:lpstr>Chondrostereum purpureum (Silverleaf Fungus)</vt:lpstr>
      <vt:lpstr>Hymenochaetopsis corrugata (Alder Glue)</vt:lpstr>
      <vt:lpstr>Cotylidia sp.</vt:lpstr>
      <vt:lpstr>Cystostereum murrayi</vt:lpstr>
      <vt:lpstr>Stereopsis burtiana</vt:lpstr>
      <vt:lpstr>Stereopsis vitellina</vt:lpstr>
      <vt:lpstr>Xylobolus subpileatus</vt:lpstr>
      <vt:lpstr>Byssoid Fruit Bodies</vt:lpstr>
      <vt:lpstr>Byssocorticium atrovirens</vt:lpstr>
      <vt:lpstr>Piloderma sp.</vt:lpstr>
      <vt:lpstr>Tomentella sp.</vt:lpstr>
      <vt:lpstr>Jelly Fungi</vt:lpstr>
      <vt:lpstr>Auricularia cornea </vt:lpstr>
      <vt:lpstr>Exidia crenata (Amber Jelly)</vt:lpstr>
      <vt:lpstr>Ductifera pululahuana (White Jelly Fungus) </vt:lpstr>
      <vt:lpstr>Myxarium nucleatum (Crystal Brain Fungus)</vt:lpstr>
      <vt:lpstr>Dacryopinax elegans</vt:lpstr>
      <vt:lpstr>Guepiniopsis buccina</vt:lpstr>
      <vt:lpstr>for Gary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Corticiaceae s.l.</dc:title>
  <dc:creator>Tom Bigelow</dc:creator>
  <cp:lastModifiedBy>Thomas P McCoy (CENSUS/DITD FED)</cp:lastModifiedBy>
  <cp:revision>398</cp:revision>
  <dcterms:created xsi:type="dcterms:W3CDTF">2018-05-24T01:56:41Z</dcterms:created>
  <dcterms:modified xsi:type="dcterms:W3CDTF">2020-03-04T12:53:04Z</dcterms:modified>
</cp:coreProperties>
</file>